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7" r:id="rId2"/>
    <p:sldId id="269" r:id="rId3"/>
    <p:sldId id="282" r:id="rId4"/>
    <p:sldId id="287" r:id="rId5"/>
    <p:sldId id="283" r:id="rId6"/>
    <p:sldId id="288" r:id="rId7"/>
    <p:sldId id="289" r:id="rId8"/>
    <p:sldId id="291" r:id="rId9"/>
    <p:sldId id="270" r:id="rId10"/>
    <p:sldId id="272" r:id="rId11"/>
    <p:sldId id="286" r:id="rId12"/>
    <p:sldId id="279" r:id="rId13"/>
    <p:sldId id="280" r:id="rId14"/>
    <p:sldId id="281" r:id="rId15"/>
    <p:sldId id="292" r:id="rId16"/>
    <p:sldId id="277" r:id="rId17"/>
    <p:sldId id="257" r:id="rId18"/>
    <p:sldId id="258"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793E-D97A-4101-943E-468ACCEE316A}" type="datetimeFigureOut">
              <a:rPr lang="en-US" smtClean="0"/>
              <a:pPr/>
              <a:t>3/12/2012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D5FA9-3688-4229-9E20-4B2BB849162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Notes Placeholder 3"/>
          <p:cNvSpPr>
            <a:spLocks noGrp="1"/>
          </p:cNvSpPr>
          <p:nvPr>
            <p:ph type="body" sz="quarter" idx="10"/>
          </p:nvPr>
        </p:nvSpPr>
        <p:spPr/>
        <p:txBody>
          <a:bodyPr>
            <a:normAutofit/>
          </a:bodyPr>
          <a:lstStyle/>
          <a:p>
            <a:pPr>
              <a:buNone/>
            </a:pPr>
            <a:r>
              <a:rPr lang="en-US" dirty="0" smtClean="0"/>
              <a:t>Competitive Intelligence</a:t>
            </a:r>
          </a:p>
          <a:p>
            <a:pPr lvl="1"/>
            <a:r>
              <a:rPr lang="en-US" dirty="0" smtClean="0"/>
              <a:t>Affordability is in the Eye of the Customer, Sets Price to Win</a:t>
            </a:r>
          </a:p>
          <a:p>
            <a:pPr lvl="1"/>
            <a:r>
              <a:rPr lang="en-US" dirty="0" smtClean="0"/>
              <a:t>Critical to Should Cost Reviews</a:t>
            </a:r>
          </a:p>
          <a:p>
            <a:pPr lvl="1"/>
            <a:r>
              <a:rPr lang="en-US" dirty="0" smtClean="0"/>
              <a:t>How Often is CI Used Throughout Program Lifecycle?</a:t>
            </a:r>
          </a:p>
          <a:p>
            <a:pPr lvl="1"/>
            <a:endParaRPr lang="en-US" dirty="0" smtClean="0"/>
          </a:p>
          <a:p>
            <a:pPr>
              <a:buNone/>
            </a:pPr>
            <a:r>
              <a:rPr lang="en-US" dirty="0" smtClean="0"/>
              <a:t>Business Capture</a:t>
            </a:r>
          </a:p>
          <a:p>
            <a:pPr lvl="1"/>
            <a:r>
              <a:rPr lang="en-US" dirty="0" smtClean="0"/>
              <a:t>Traded Requirements, Total Cost of Ownership</a:t>
            </a:r>
          </a:p>
          <a:p>
            <a:pPr lvl="1"/>
            <a:r>
              <a:rPr lang="en-US" dirty="0" smtClean="0"/>
              <a:t>Branding / Image </a:t>
            </a:r>
            <a:r>
              <a:rPr lang="en-US" dirty="0" smtClean="0">
                <a:sym typeface="Wingdings" pitchFamily="2" charset="2"/>
              </a:rPr>
              <a:t>Why is LM the “Affordable” Option</a:t>
            </a:r>
          </a:p>
          <a:p>
            <a:pPr lvl="1"/>
            <a:r>
              <a:rPr lang="en-US" dirty="0" smtClean="0"/>
              <a:t>Offer Value-Rich Idea Space</a:t>
            </a:r>
          </a:p>
          <a:p>
            <a:pPr lvl="1">
              <a:buNone/>
            </a:pPr>
            <a:r>
              <a:rPr lang="en-US" dirty="0" smtClean="0"/>
              <a:t> </a:t>
            </a:r>
          </a:p>
          <a:p>
            <a:pPr>
              <a:buNone/>
            </a:pPr>
            <a:r>
              <a:rPr lang="en-US" dirty="0" smtClean="0"/>
              <a:t>Program Management</a:t>
            </a:r>
          </a:p>
          <a:p>
            <a:pPr lvl="1"/>
            <a:r>
              <a:rPr lang="en-US" dirty="0" smtClean="0"/>
              <a:t>Demonstrates Value and Performance</a:t>
            </a:r>
          </a:p>
          <a:p>
            <a:pPr lvl="1"/>
            <a:r>
              <a:rPr lang="en-US" dirty="0" smtClean="0"/>
              <a:t>Customer Perspective</a:t>
            </a:r>
          </a:p>
          <a:p>
            <a:pPr lvl="2"/>
            <a:r>
              <a:rPr lang="en-US" dirty="0" smtClean="0"/>
              <a:t>Red / Green Programs</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xfrm>
            <a:off x="513111" y="4342778"/>
            <a:ext cx="5850382" cy="4115111"/>
          </a:xfrm>
          <a:ln w="9525"/>
        </p:spPr>
        <p:txBody>
          <a:bodyPr/>
          <a:lstStyle/>
          <a:p>
            <a:pPr marL="110292" indent="-110292">
              <a:buFont typeface="Arial" pitchFamily="34" charset="0"/>
              <a:buChar char="•"/>
              <a:defRPr/>
            </a:pPr>
            <a:r>
              <a:rPr lang="en-US" sz="1100" dirty="0">
                <a:latin typeface="Arial" charset="0"/>
                <a:ea typeface="ＭＳ Ｐゴシック" pitchFamily="34" charset="-128"/>
              </a:rPr>
              <a:t>Now, I’m anxious to hear what’s on your minds, so let’s open it up for questions and discussion … and don’t hesitate to let me know what I can do to help you effect the change we know we need to make.</a:t>
            </a:r>
          </a:p>
          <a:p>
            <a:pPr>
              <a:defRPr/>
            </a:pPr>
            <a:endParaRPr lang="en-US" dirty="0"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0E3BD-3AC8-473A-90FE-EE6CDB987CE7}" type="datetime1">
              <a:rPr lang="en-US" smtClean="0"/>
              <a:pPr/>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a:t>
            </a:fld>
            <a:endParaRPr lang="en-US" dirty="0"/>
          </a:p>
        </p:txBody>
      </p:sp>
      <p:pic>
        <p:nvPicPr>
          <p:cNvPr id="7" name="Picture 6" descr="logo.png"/>
          <p:cNvPicPr>
            <a:picLocks noChangeAspect="1"/>
          </p:cNvPicPr>
          <p:nvPr userDrawn="1"/>
        </p:nvPicPr>
        <p:blipFill>
          <a:blip r:embed="rId2" cstate="print"/>
          <a:stretch>
            <a:fillRect/>
          </a:stretch>
        </p:blipFill>
        <p:spPr>
          <a:xfrm>
            <a:off x="76200" y="6208776"/>
            <a:ext cx="1757742" cy="5730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AC4BB-AF43-46B5-84B0-A36AD72834BA}" type="datetime1">
              <a:rPr lang="en-US" smtClean="0"/>
              <a:pPr/>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8FBDD-E401-43AA-84BA-E5BA16648C75}" type="datetime1">
              <a:rPr lang="en-US" smtClean="0"/>
              <a:pPr/>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D097B-FFA0-425C-B40B-DE172A0AB829}" type="datetime1">
              <a:rPr lang="en-US" smtClean="0"/>
              <a:pPr/>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FFFE2-BED8-45D9-8FCC-0820C58261E4}" type="datetime1">
              <a:rPr lang="en-US" smtClean="0"/>
              <a:pPr/>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F0CA7-0BC6-402E-B674-FAEBBA3CD3F5}" type="datetime1">
              <a:rPr lang="en-US" smtClean="0"/>
              <a:pPr/>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880526-F2CA-47F1-8859-03510797607E}" type="datetime1">
              <a:rPr lang="en-US" smtClean="0"/>
              <a:pPr/>
              <a:t>3/12/2012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3369E-DA77-404B-B8AE-317A1AB15AF2}" type="datetime1">
              <a:rPr lang="en-US" smtClean="0"/>
              <a:pPr/>
              <a:t>3/12/2012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88993-7074-4A2B-81CA-3E5AEDC49E91}" type="datetime1">
              <a:rPr lang="en-US" smtClean="0"/>
              <a:pPr/>
              <a:t>3/12/2012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94B0C-3754-44C6-8F63-0636AD74EDEA}" type="datetime1">
              <a:rPr lang="en-US" smtClean="0"/>
              <a:pPr/>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18969-591A-4E22-A8CE-3A4991ACB74C}" type="datetime1">
              <a:rPr lang="en-US" smtClean="0"/>
              <a:pPr/>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1F2E6C-6522-4DB6-AFFC-D670E64FA6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C984C-CE99-4D11-A196-F55CDD517187}" type="datetime1">
              <a:rPr lang="en-US" smtClean="0"/>
              <a:pPr/>
              <a:t>3/12/2012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F2E6C-6522-4DB6-AFFC-D670E64FA661}" type="slidenum">
              <a:rPr lang="en-US" smtClean="0"/>
              <a:pPr/>
              <a:t>‹#›</a:t>
            </a:fld>
            <a:endParaRPr lang="en-US" dirty="0"/>
          </a:p>
        </p:txBody>
      </p:sp>
      <p:pic>
        <p:nvPicPr>
          <p:cNvPr id="7" name="Picture 6" descr="logo.png"/>
          <p:cNvPicPr>
            <a:picLocks noChangeAspect="1"/>
          </p:cNvPicPr>
          <p:nvPr userDrawn="1"/>
        </p:nvPicPr>
        <p:blipFill>
          <a:blip r:embed="rId13" cstate="print"/>
          <a:stretch>
            <a:fillRect/>
          </a:stretch>
        </p:blipFill>
        <p:spPr>
          <a:xfrm>
            <a:off x="76200" y="6208776"/>
            <a:ext cx="1757742" cy="5730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7772400" cy="1470025"/>
          </a:xfrm>
        </p:spPr>
        <p:txBody>
          <a:bodyPr>
            <a:noAutofit/>
          </a:bodyPr>
          <a:lstStyle/>
          <a:p>
            <a:r>
              <a:rPr lang="en-US" sz="3600" dirty="0" smtClean="0"/>
              <a:t>Affordability Measurement Project</a:t>
            </a:r>
            <a:br>
              <a:rPr lang="en-US" sz="3600" dirty="0" smtClean="0"/>
            </a:br>
            <a:r>
              <a:rPr lang="en-US" sz="3600" dirty="0" smtClean="0"/>
              <a:t>Winter Workshop 2012</a:t>
            </a:r>
            <a:endParaRPr lang="en-US" sz="3600" dirty="0"/>
          </a:p>
        </p:txBody>
      </p:sp>
      <p:sp>
        <p:nvSpPr>
          <p:cNvPr id="6" name="Slide Number Placeholder 5"/>
          <p:cNvSpPr>
            <a:spLocks noGrp="1"/>
          </p:cNvSpPr>
          <p:nvPr>
            <p:ph type="sldNum" sz="quarter" idx="12"/>
          </p:nvPr>
        </p:nvSpPr>
        <p:spPr/>
        <p:txBody>
          <a:bodyPr/>
          <a:lstStyle/>
          <a:p>
            <a:fld id="{C81F2E6C-6522-4DB6-AFFC-D670E64FA661}" type="slidenum">
              <a:rPr lang="en-US" smtClean="0"/>
              <a:pPr/>
              <a:t>1</a:t>
            </a:fld>
            <a:endParaRPr lang="en-US" dirty="0"/>
          </a:p>
        </p:txBody>
      </p:sp>
      <p:grpSp>
        <p:nvGrpSpPr>
          <p:cNvPr id="7" name="Group 124"/>
          <p:cNvGrpSpPr>
            <a:grpSpLocks/>
          </p:cNvGrpSpPr>
          <p:nvPr/>
        </p:nvGrpSpPr>
        <p:grpSpPr bwMode="auto">
          <a:xfrm>
            <a:off x="1828800" y="1295400"/>
            <a:ext cx="1524000" cy="1371600"/>
            <a:chOff x="665" y="1907"/>
            <a:chExt cx="1970" cy="1602"/>
          </a:xfrm>
        </p:grpSpPr>
        <p:sp>
          <p:nvSpPr>
            <p:cNvPr id="8" name="Freeform 4"/>
            <p:cNvSpPr>
              <a:spLocks/>
            </p:cNvSpPr>
            <p:nvPr/>
          </p:nvSpPr>
          <p:spPr bwMode="auto">
            <a:xfrm>
              <a:off x="798" y="2089"/>
              <a:ext cx="236" cy="1420"/>
            </a:xfrm>
            <a:custGeom>
              <a:avLst/>
              <a:gdLst>
                <a:gd name="T0" fmla="*/ 0 w 236"/>
                <a:gd name="T1" fmla="*/ 0 h 1420"/>
                <a:gd name="T2" fmla="*/ 235 w 236"/>
                <a:gd name="T3" fmla="*/ 1419 h 1420"/>
                <a:gd name="T4" fmla="*/ 0 w 236"/>
                <a:gd name="T5" fmla="*/ 0 h 1420"/>
                <a:gd name="T6" fmla="*/ 0 60000 65536"/>
                <a:gd name="T7" fmla="*/ 0 60000 65536"/>
                <a:gd name="T8" fmla="*/ 0 60000 65536"/>
                <a:gd name="T9" fmla="*/ 0 w 236"/>
                <a:gd name="T10" fmla="*/ 0 h 1420"/>
                <a:gd name="T11" fmla="*/ 236 w 236"/>
                <a:gd name="T12" fmla="*/ 1420 h 1420"/>
              </a:gdLst>
              <a:ahLst/>
              <a:cxnLst>
                <a:cxn ang="T6">
                  <a:pos x="T0" y="T1"/>
                </a:cxn>
                <a:cxn ang="T7">
                  <a:pos x="T2" y="T3"/>
                </a:cxn>
                <a:cxn ang="T8">
                  <a:pos x="T4" y="T5"/>
                </a:cxn>
              </a:cxnLst>
              <a:rect l="T9" t="T10" r="T11" b="T12"/>
              <a:pathLst>
                <a:path w="236" h="1420">
                  <a:moveTo>
                    <a:pt x="0" y="0"/>
                  </a:moveTo>
                  <a:lnTo>
                    <a:pt x="235" y="1419"/>
                  </a:lnTo>
                  <a:lnTo>
                    <a:pt x="0" y="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9" name="Freeform 5"/>
            <p:cNvSpPr>
              <a:spLocks/>
            </p:cNvSpPr>
            <p:nvPr/>
          </p:nvSpPr>
          <p:spPr bwMode="auto">
            <a:xfrm>
              <a:off x="790" y="2089"/>
              <a:ext cx="247" cy="1420"/>
            </a:xfrm>
            <a:custGeom>
              <a:avLst/>
              <a:gdLst>
                <a:gd name="T0" fmla="*/ 237 w 244"/>
                <a:gd name="T1" fmla="*/ 1421 h 1422"/>
                <a:gd name="T2" fmla="*/ 243 w 244"/>
                <a:gd name="T3" fmla="*/ 1419 h 1422"/>
                <a:gd name="T4" fmla="*/ 12 w 244"/>
                <a:gd name="T5" fmla="*/ 0 h 1422"/>
                <a:gd name="T6" fmla="*/ 0 w 244"/>
                <a:gd name="T7" fmla="*/ 2 h 1422"/>
                <a:gd name="T8" fmla="*/ 231 w 244"/>
                <a:gd name="T9" fmla="*/ 1421 h 1422"/>
                <a:gd name="T10" fmla="*/ 237 w 244"/>
                <a:gd name="T11" fmla="*/ 1421 h 1422"/>
                <a:gd name="T12" fmla="*/ 0 60000 65536"/>
                <a:gd name="T13" fmla="*/ 0 60000 65536"/>
                <a:gd name="T14" fmla="*/ 0 60000 65536"/>
                <a:gd name="T15" fmla="*/ 0 60000 65536"/>
                <a:gd name="T16" fmla="*/ 0 60000 65536"/>
                <a:gd name="T17" fmla="*/ 0 60000 65536"/>
                <a:gd name="T18" fmla="*/ 0 w 244"/>
                <a:gd name="T19" fmla="*/ 0 h 1422"/>
                <a:gd name="T20" fmla="*/ 244 w 244"/>
                <a:gd name="T21" fmla="*/ 1422 h 1422"/>
              </a:gdLst>
              <a:ahLst/>
              <a:cxnLst>
                <a:cxn ang="T12">
                  <a:pos x="T0" y="T1"/>
                </a:cxn>
                <a:cxn ang="T13">
                  <a:pos x="T2" y="T3"/>
                </a:cxn>
                <a:cxn ang="T14">
                  <a:pos x="T4" y="T5"/>
                </a:cxn>
                <a:cxn ang="T15">
                  <a:pos x="T6" y="T7"/>
                </a:cxn>
                <a:cxn ang="T16">
                  <a:pos x="T8" y="T9"/>
                </a:cxn>
                <a:cxn ang="T17">
                  <a:pos x="T10" y="T11"/>
                </a:cxn>
              </a:cxnLst>
              <a:rect l="T18" t="T19" r="T20" b="T21"/>
              <a:pathLst>
                <a:path w="244" h="1422">
                  <a:moveTo>
                    <a:pt x="237" y="1421"/>
                  </a:moveTo>
                  <a:lnTo>
                    <a:pt x="243" y="1419"/>
                  </a:lnTo>
                  <a:lnTo>
                    <a:pt x="12" y="0"/>
                  </a:lnTo>
                  <a:lnTo>
                    <a:pt x="0" y="2"/>
                  </a:lnTo>
                  <a:lnTo>
                    <a:pt x="231" y="1421"/>
                  </a:lnTo>
                  <a:lnTo>
                    <a:pt x="237" y="1421"/>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 name="Freeform 6"/>
            <p:cNvSpPr>
              <a:spLocks/>
            </p:cNvSpPr>
            <p:nvPr/>
          </p:nvSpPr>
          <p:spPr bwMode="auto">
            <a:xfrm>
              <a:off x="1081" y="2042"/>
              <a:ext cx="236" cy="1424"/>
            </a:xfrm>
            <a:custGeom>
              <a:avLst/>
              <a:gdLst>
                <a:gd name="T0" fmla="*/ 0 w 236"/>
                <a:gd name="T1" fmla="*/ 0 h 1422"/>
                <a:gd name="T2" fmla="*/ 235 w 236"/>
                <a:gd name="T3" fmla="*/ 1421 h 1422"/>
                <a:gd name="T4" fmla="*/ 0 w 236"/>
                <a:gd name="T5" fmla="*/ 0 h 1422"/>
                <a:gd name="T6" fmla="*/ 0 60000 65536"/>
                <a:gd name="T7" fmla="*/ 0 60000 65536"/>
                <a:gd name="T8" fmla="*/ 0 60000 65536"/>
                <a:gd name="T9" fmla="*/ 0 w 236"/>
                <a:gd name="T10" fmla="*/ 0 h 1422"/>
                <a:gd name="T11" fmla="*/ 236 w 236"/>
                <a:gd name="T12" fmla="*/ 1422 h 1422"/>
              </a:gdLst>
              <a:ahLst/>
              <a:cxnLst>
                <a:cxn ang="T6">
                  <a:pos x="T0" y="T1"/>
                </a:cxn>
                <a:cxn ang="T7">
                  <a:pos x="T2" y="T3"/>
                </a:cxn>
                <a:cxn ang="T8">
                  <a:pos x="T4" y="T5"/>
                </a:cxn>
              </a:cxnLst>
              <a:rect l="T9" t="T10" r="T11" b="T12"/>
              <a:pathLst>
                <a:path w="236" h="1422">
                  <a:moveTo>
                    <a:pt x="0" y="0"/>
                  </a:moveTo>
                  <a:lnTo>
                    <a:pt x="235" y="1421"/>
                  </a:lnTo>
                  <a:lnTo>
                    <a:pt x="0" y="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1" name="Freeform 7"/>
            <p:cNvSpPr>
              <a:spLocks/>
            </p:cNvSpPr>
            <p:nvPr/>
          </p:nvSpPr>
          <p:spPr bwMode="auto">
            <a:xfrm>
              <a:off x="1077" y="2042"/>
              <a:ext cx="247" cy="1424"/>
            </a:xfrm>
            <a:custGeom>
              <a:avLst/>
              <a:gdLst>
                <a:gd name="T0" fmla="*/ 239 w 245"/>
                <a:gd name="T1" fmla="*/ 1421 h 1422"/>
                <a:gd name="T2" fmla="*/ 244 w 245"/>
                <a:gd name="T3" fmla="*/ 1419 h 1422"/>
                <a:gd name="T4" fmla="*/ 10 w 245"/>
                <a:gd name="T5" fmla="*/ 0 h 1422"/>
                <a:gd name="T6" fmla="*/ 0 w 245"/>
                <a:gd name="T7" fmla="*/ 2 h 1422"/>
                <a:gd name="T8" fmla="*/ 232 w 245"/>
                <a:gd name="T9" fmla="*/ 1421 h 1422"/>
                <a:gd name="T10" fmla="*/ 239 w 245"/>
                <a:gd name="T11" fmla="*/ 1421 h 1422"/>
                <a:gd name="T12" fmla="*/ 0 60000 65536"/>
                <a:gd name="T13" fmla="*/ 0 60000 65536"/>
                <a:gd name="T14" fmla="*/ 0 60000 65536"/>
                <a:gd name="T15" fmla="*/ 0 60000 65536"/>
                <a:gd name="T16" fmla="*/ 0 60000 65536"/>
                <a:gd name="T17" fmla="*/ 0 60000 65536"/>
                <a:gd name="T18" fmla="*/ 0 w 245"/>
                <a:gd name="T19" fmla="*/ 0 h 1422"/>
                <a:gd name="T20" fmla="*/ 245 w 245"/>
                <a:gd name="T21" fmla="*/ 1422 h 1422"/>
              </a:gdLst>
              <a:ahLst/>
              <a:cxnLst>
                <a:cxn ang="T12">
                  <a:pos x="T0" y="T1"/>
                </a:cxn>
                <a:cxn ang="T13">
                  <a:pos x="T2" y="T3"/>
                </a:cxn>
                <a:cxn ang="T14">
                  <a:pos x="T4" y="T5"/>
                </a:cxn>
                <a:cxn ang="T15">
                  <a:pos x="T6" y="T7"/>
                </a:cxn>
                <a:cxn ang="T16">
                  <a:pos x="T8" y="T9"/>
                </a:cxn>
                <a:cxn ang="T17">
                  <a:pos x="T10" y="T11"/>
                </a:cxn>
              </a:cxnLst>
              <a:rect l="T18" t="T19" r="T20" b="T21"/>
              <a:pathLst>
                <a:path w="245" h="1422">
                  <a:moveTo>
                    <a:pt x="239" y="1421"/>
                  </a:moveTo>
                  <a:lnTo>
                    <a:pt x="244" y="1419"/>
                  </a:lnTo>
                  <a:lnTo>
                    <a:pt x="10" y="0"/>
                  </a:lnTo>
                  <a:lnTo>
                    <a:pt x="0" y="2"/>
                  </a:lnTo>
                  <a:lnTo>
                    <a:pt x="232" y="1421"/>
                  </a:lnTo>
                  <a:lnTo>
                    <a:pt x="239" y="1421"/>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 name="Freeform 8"/>
            <p:cNvSpPr>
              <a:spLocks/>
            </p:cNvSpPr>
            <p:nvPr/>
          </p:nvSpPr>
          <p:spPr bwMode="auto">
            <a:xfrm>
              <a:off x="1372" y="2000"/>
              <a:ext cx="232" cy="1417"/>
            </a:xfrm>
            <a:custGeom>
              <a:avLst/>
              <a:gdLst>
                <a:gd name="T0" fmla="*/ 0 w 233"/>
                <a:gd name="T1" fmla="*/ 0 h 1418"/>
                <a:gd name="T2" fmla="*/ 232 w 233"/>
                <a:gd name="T3" fmla="*/ 1417 h 1418"/>
                <a:gd name="T4" fmla="*/ 0 w 233"/>
                <a:gd name="T5" fmla="*/ 0 h 1418"/>
                <a:gd name="T6" fmla="*/ 0 60000 65536"/>
                <a:gd name="T7" fmla="*/ 0 60000 65536"/>
                <a:gd name="T8" fmla="*/ 0 60000 65536"/>
                <a:gd name="T9" fmla="*/ 0 w 233"/>
                <a:gd name="T10" fmla="*/ 0 h 1418"/>
                <a:gd name="T11" fmla="*/ 233 w 233"/>
                <a:gd name="T12" fmla="*/ 1418 h 1418"/>
              </a:gdLst>
              <a:ahLst/>
              <a:cxnLst>
                <a:cxn ang="T6">
                  <a:pos x="T0" y="T1"/>
                </a:cxn>
                <a:cxn ang="T7">
                  <a:pos x="T2" y="T3"/>
                </a:cxn>
                <a:cxn ang="T8">
                  <a:pos x="T4" y="T5"/>
                </a:cxn>
              </a:cxnLst>
              <a:rect l="T9" t="T10" r="T11" b="T12"/>
              <a:pathLst>
                <a:path w="233" h="1418">
                  <a:moveTo>
                    <a:pt x="0" y="0"/>
                  </a:moveTo>
                  <a:lnTo>
                    <a:pt x="232" y="1417"/>
                  </a:lnTo>
                  <a:lnTo>
                    <a:pt x="0" y="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3" name="Freeform 9"/>
            <p:cNvSpPr>
              <a:spLocks/>
            </p:cNvSpPr>
            <p:nvPr/>
          </p:nvSpPr>
          <p:spPr bwMode="auto">
            <a:xfrm>
              <a:off x="1365" y="1996"/>
              <a:ext cx="247" cy="1424"/>
            </a:xfrm>
            <a:custGeom>
              <a:avLst/>
              <a:gdLst>
                <a:gd name="T0" fmla="*/ 240 w 247"/>
                <a:gd name="T1" fmla="*/ 1419 h 1422"/>
                <a:gd name="T2" fmla="*/ 246 w 247"/>
                <a:gd name="T3" fmla="*/ 1419 h 1422"/>
                <a:gd name="T4" fmla="*/ 12 w 247"/>
                <a:gd name="T5" fmla="*/ 0 h 1422"/>
                <a:gd name="T6" fmla="*/ 0 w 247"/>
                <a:gd name="T7" fmla="*/ 2 h 1422"/>
                <a:gd name="T8" fmla="*/ 236 w 247"/>
                <a:gd name="T9" fmla="*/ 1421 h 1422"/>
                <a:gd name="T10" fmla="*/ 240 w 247"/>
                <a:gd name="T11" fmla="*/ 1419 h 1422"/>
                <a:gd name="T12" fmla="*/ 0 60000 65536"/>
                <a:gd name="T13" fmla="*/ 0 60000 65536"/>
                <a:gd name="T14" fmla="*/ 0 60000 65536"/>
                <a:gd name="T15" fmla="*/ 0 60000 65536"/>
                <a:gd name="T16" fmla="*/ 0 60000 65536"/>
                <a:gd name="T17" fmla="*/ 0 60000 65536"/>
                <a:gd name="T18" fmla="*/ 0 w 247"/>
                <a:gd name="T19" fmla="*/ 0 h 1422"/>
                <a:gd name="T20" fmla="*/ 247 w 247"/>
                <a:gd name="T21" fmla="*/ 1422 h 1422"/>
              </a:gdLst>
              <a:ahLst/>
              <a:cxnLst>
                <a:cxn ang="T12">
                  <a:pos x="T0" y="T1"/>
                </a:cxn>
                <a:cxn ang="T13">
                  <a:pos x="T2" y="T3"/>
                </a:cxn>
                <a:cxn ang="T14">
                  <a:pos x="T4" y="T5"/>
                </a:cxn>
                <a:cxn ang="T15">
                  <a:pos x="T6" y="T7"/>
                </a:cxn>
                <a:cxn ang="T16">
                  <a:pos x="T8" y="T9"/>
                </a:cxn>
                <a:cxn ang="T17">
                  <a:pos x="T10" y="T11"/>
                </a:cxn>
              </a:cxnLst>
              <a:rect l="T18" t="T19" r="T20" b="T21"/>
              <a:pathLst>
                <a:path w="247" h="1422">
                  <a:moveTo>
                    <a:pt x="240" y="1419"/>
                  </a:moveTo>
                  <a:lnTo>
                    <a:pt x="246" y="1419"/>
                  </a:lnTo>
                  <a:lnTo>
                    <a:pt x="12" y="0"/>
                  </a:lnTo>
                  <a:lnTo>
                    <a:pt x="0" y="2"/>
                  </a:lnTo>
                  <a:lnTo>
                    <a:pt x="236" y="1421"/>
                  </a:lnTo>
                  <a:lnTo>
                    <a:pt x="240" y="1419"/>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4" name="Freeform 10"/>
            <p:cNvSpPr>
              <a:spLocks/>
            </p:cNvSpPr>
            <p:nvPr/>
          </p:nvSpPr>
          <p:spPr bwMode="auto">
            <a:xfrm>
              <a:off x="1656" y="1950"/>
              <a:ext cx="239" cy="1420"/>
            </a:xfrm>
            <a:custGeom>
              <a:avLst/>
              <a:gdLst>
                <a:gd name="T0" fmla="*/ 0 w 238"/>
                <a:gd name="T1" fmla="*/ 0 h 1419"/>
                <a:gd name="T2" fmla="*/ 237 w 238"/>
                <a:gd name="T3" fmla="*/ 1418 h 1419"/>
                <a:gd name="T4" fmla="*/ 0 w 238"/>
                <a:gd name="T5" fmla="*/ 0 h 1419"/>
                <a:gd name="T6" fmla="*/ 0 60000 65536"/>
                <a:gd name="T7" fmla="*/ 0 60000 65536"/>
                <a:gd name="T8" fmla="*/ 0 60000 65536"/>
                <a:gd name="T9" fmla="*/ 0 w 238"/>
                <a:gd name="T10" fmla="*/ 0 h 1419"/>
                <a:gd name="T11" fmla="*/ 238 w 238"/>
                <a:gd name="T12" fmla="*/ 1419 h 1419"/>
              </a:gdLst>
              <a:ahLst/>
              <a:cxnLst>
                <a:cxn ang="T6">
                  <a:pos x="T0" y="T1"/>
                </a:cxn>
                <a:cxn ang="T7">
                  <a:pos x="T2" y="T3"/>
                </a:cxn>
                <a:cxn ang="T8">
                  <a:pos x="T4" y="T5"/>
                </a:cxn>
              </a:cxnLst>
              <a:rect l="T9" t="T10" r="T11" b="T12"/>
              <a:pathLst>
                <a:path w="238" h="1419">
                  <a:moveTo>
                    <a:pt x="0" y="0"/>
                  </a:moveTo>
                  <a:lnTo>
                    <a:pt x="237" y="1418"/>
                  </a:lnTo>
                  <a:lnTo>
                    <a:pt x="0" y="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5" name="Freeform 11"/>
            <p:cNvSpPr>
              <a:spLocks/>
            </p:cNvSpPr>
            <p:nvPr/>
          </p:nvSpPr>
          <p:spPr bwMode="auto">
            <a:xfrm>
              <a:off x="1656" y="1950"/>
              <a:ext cx="239" cy="1424"/>
            </a:xfrm>
            <a:custGeom>
              <a:avLst/>
              <a:gdLst>
                <a:gd name="T0" fmla="*/ 237 w 242"/>
                <a:gd name="T1" fmla="*/ 1419 h 1422"/>
                <a:gd name="T2" fmla="*/ 241 w 242"/>
                <a:gd name="T3" fmla="*/ 1419 h 1422"/>
                <a:gd name="T4" fmla="*/ 12 w 242"/>
                <a:gd name="T5" fmla="*/ 0 h 1422"/>
                <a:gd name="T6" fmla="*/ 0 w 242"/>
                <a:gd name="T7" fmla="*/ 2 h 1422"/>
                <a:gd name="T8" fmla="*/ 232 w 242"/>
                <a:gd name="T9" fmla="*/ 1421 h 1422"/>
                <a:gd name="T10" fmla="*/ 237 w 242"/>
                <a:gd name="T11" fmla="*/ 1419 h 1422"/>
                <a:gd name="T12" fmla="*/ 0 60000 65536"/>
                <a:gd name="T13" fmla="*/ 0 60000 65536"/>
                <a:gd name="T14" fmla="*/ 0 60000 65536"/>
                <a:gd name="T15" fmla="*/ 0 60000 65536"/>
                <a:gd name="T16" fmla="*/ 0 60000 65536"/>
                <a:gd name="T17" fmla="*/ 0 60000 65536"/>
                <a:gd name="T18" fmla="*/ 0 w 242"/>
                <a:gd name="T19" fmla="*/ 0 h 1422"/>
                <a:gd name="T20" fmla="*/ 242 w 242"/>
                <a:gd name="T21" fmla="*/ 1422 h 1422"/>
              </a:gdLst>
              <a:ahLst/>
              <a:cxnLst>
                <a:cxn ang="T12">
                  <a:pos x="T0" y="T1"/>
                </a:cxn>
                <a:cxn ang="T13">
                  <a:pos x="T2" y="T3"/>
                </a:cxn>
                <a:cxn ang="T14">
                  <a:pos x="T4" y="T5"/>
                </a:cxn>
                <a:cxn ang="T15">
                  <a:pos x="T6" y="T7"/>
                </a:cxn>
                <a:cxn ang="T16">
                  <a:pos x="T8" y="T9"/>
                </a:cxn>
                <a:cxn ang="T17">
                  <a:pos x="T10" y="T11"/>
                </a:cxn>
              </a:cxnLst>
              <a:rect l="T18" t="T19" r="T20" b="T21"/>
              <a:pathLst>
                <a:path w="242" h="1422">
                  <a:moveTo>
                    <a:pt x="237" y="1419"/>
                  </a:moveTo>
                  <a:lnTo>
                    <a:pt x="241" y="1419"/>
                  </a:lnTo>
                  <a:lnTo>
                    <a:pt x="12" y="0"/>
                  </a:lnTo>
                  <a:lnTo>
                    <a:pt x="0" y="2"/>
                  </a:lnTo>
                  <a:lnTo>
                    <a:pt x="232" y="1421"/>
                  </a:lnTo>
                  <a:lnTo>
                    <a:pt x="237" y="1419"/>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6" name="Freeform 12"/>
            <p:cNvSpPr>
              <a:spLocks/>
            </p:cNvSpPr>
            <p:nvPr/>
          </p:nvSpPr>
          <p:spPr bwMode="auto">
            <a:xfrm>
              <a:off x="1946" y="1907"/>
              <a:ext cx="232" cy="1420"/>
            </a:xfrm>
            <a:custGeom>
              <a:avLst/>
              <a:gdLst>
                <a:gd name="T0" fmla="*/ 0 w 234"/>
                <a:gd name="T1" fmla="*/ 0 h 1420"/>
                <a:gd name="T2" fmla="*/ 233 w 234"/>
                <a:gd name="T3" fmla="*/ 1419 h 1420"/>
                <a:gd name="T4" fmla="*/ 0 w 234"/>
                <a:gd name="T5" fmla="*/ 0 h 1420"/>
                <a:gd name="T6" fmla="*/ 0 60000 65536"/>
                <a:gd name="T7" fmla="*/ 0 60000 65536"/>
                <a:gd name="T8" fmla="*/ 0 60000 65536"/>
                <a:gd name="T9" fmla="*/ 0 w 234"/>
                <a:gd name="T10" fmla="*/ 0 h 1420"/>
                <a:gd name="T11" fmla="*/ 234 w 234"/>
                <a:gd name="T12" fmla="*/ 1420 h 1420"/>
              </a:gdLst>
              <a:ahLst/>
              <a:cxnLst>
                <a:cxn ang="T6">
                  <a:pos x="T0" y="T1"/>
                </a:cxn>
                <a:cxn ang="T7">
                  <a:pos x="T2" y="T3"/>
                </a:cxn>
                <a:cxn ang="T8">
                  <a:pos x="T4" y="T5"/>
                </a:cxn>
              </a:cxnLst>
              <a:rect l="T9" t="T10" r="T11" b="T12"/>
              <a:pathLst>
                <a:path w="234" h="1420">
                  <a:moveTo>
                    <a:pt x="0" y="0"/>
                  </a:moveTo>
                  <a:lnTo>
                    <a:pt x="233" y="1419"/>
                  </a:lnTo>
                  <a:lnTo>
                    <a:pt x="0" y="0"/>
                  </a:lnTo>
                </a:path>
              </a:pathLst>
            </a:custGeom>
            <a:solidFill>
              <a:srgbClr val="007FFF"/>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7" name="Freeform 13"/>
            <p:cNvSpPr>
              <a:spLocks/>
            </p:cNvSpPr>
            <p:nvPr/>
          </p:nvSpPr>
          <p:spPr bwMode="auto">
            <a:xfrm>
              <a:off x="1939" y="1907"/>
              <a:ext cx="247" cy="1420"/>
            </a:xfrm>
            <a:custGeom>
              <a:avLst/>
              <a:gdLst>
                <a:gd name="T0" fmla="*/ 239 w 245"/>
                <a:gd name="T1" fmla="*/ 1419 h 1420"/>
                <a:gd name="T2" fmla="*/ 244 w 245"/>
                <a:gd name="T3" fmla="*/ 1418 h 1420"/>
                <a:gd name="T4" fmla="*/ 11 w 245"/>
                <a:gd name="T5" fmla="*/ 0 h 1420"/>
                <a:gd name="T6" fmla="*/ 0 w 245"/>
                <a:gd name="T7" fmla="*/ 0 h 1420"/>
                <a:gd name="T8" fmla="*/ 232 w 245"/>
                <a:gd name="T9" fmla="*/ 1419 h 1420"/>
                <a:gd name="T10" fmla="*/ 239 w 245"/>
                <a:gd name="T11" fmla="*/ 1419 h 1420"/>
                <a:gd name="T12" fmla="*/ 0 60000 65536"/>
                <a:gd name="T13" fmla="*/ 0 60000 65536"/>
                <a:gd name="T14" fmla="*/ 0 60000 65536"/>
                <a:gd name="T15" fmla="*/ 0 60000 65536"/>
                <a:gd name="T16" fmla="*/ 0 60000 65536"/>
                <a:gd name="T17" fmla="*/ 0 60000 65536"/>
                <a:gd name="T18" fmla="*/ 0 w 245"/>
                <a:gd name="T19" fmla="*/ 0 h 1420"/>
                <a:gd name="T20" fmla="*/ 245 w 245"/>
                <a:gd name="T21" fmla="*/ 1420 h 1420"/>
              </a:gdLst>
              <a:ahLst/>
              <a:cxnLst>
                <a:cxn ang="T12">
                  <a:pos x="T0" y="T1"/>
                </a:cxn>
                <a:cxn ang="T13">
                  <a:pos x="T2" y="T3"/>
                </a:cxn>
                <a:cxn ang="T14">
                  <a:pos x="T4" y="T5"/>
                </a:cxn>
                <a:cxn ang="T15">
                  <a:pos x="T6" y="T7"/>
                </a:cxn>
                <a:cxn ang="T16">
                  <a:pos x="T8" y="T9"/>
                </a:cxn>
                <a:cxn ang="T17">
                  <a:pos x="T10" y="T11"/>
                </a:cxn>
              </a:cxnLst>
              <a:rect l="T18" t="T19" r="T20" b="T21"/>
              <a:pathLst>
                <a:path w="245" h="1420">
                  <a:moveTo>
                    <a:pt x="239" y="1419"/>
                  </a:moveTo>
                  <a:lnTo>
                    <a:pt x="244" y="1418"/>
                  </a:lnTo>
                  <a:lnTo>
                    <a:pt x="11" y="0"/>
                  </a:lnTo>
                  <a:lnTo>
                    <a:pt x="0" y="0"/>
                  </a:lnTo>
                  <a:lnTo>
                    <a:pt x="232" y="1419"/>
                  </a:lnTo>
                  <a:lnTo>
                    <a:pt x="239" y="1419"/>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8" name="Freeform 14"/>
            <p:cNvSpPr>
              <a:spLocks/>
            </p:cNvSpPr>
            <p:nvPr/>
          </p:nvSpPr>
          <p:spPr bwMode="auto">
            <a:xfrm>
              <a:off x="853" y="3157"/>
              <a:ext cx="1443" cy="231"/>
            </a:xfrm>
            <a:custGeom>
              <a:avLst/>
              <a:gdLst>
                <a:gd name="T0" fmla="*/ 0 w 1442"/>
                <a:gd name="T1" fmla="*/ 228 h 229"/>
                <a:gd name="T2" fmla="*/ 1441 w 1442"/>
                <a:gd name="T3" fmla="*/ 0 h 229"/>
                <a:gd name="T4" fmla="*/ 0 w 1442"/>
                <a:gd name="T5" fmla="*/ 228 h 229"/>
                <a:gd name="T6" fmla="*/ 0 60000 65536"/>
                <a:gd name="T7" fmla="*/ 0 60000 65536"/>
                <a:gd name="T8" fmla="*/ 0 60000 65536"/>
                <a:gd name="T9" fmla="*/ 0 w 1442"/>
                <a:gd name="T10" fmla="*/ 0 h 229"/>
                <a:gd name="T11" fmla="*/ 1442 w 1442"/>
                <a:gd name="T12" fmla="*/ 229 h 229"/>
              </a:gdLst>
              <a:ahLst/>
              <a:cxnLst>
                <a:cxn ang="T6">
                  <a:pos x="T0" y="T1"/>
                </a:cxn>
                <a:cxn ang="T7">
                  <a:pos x="T2" y="T3"/>
                </a:cxn>
                <a:cxn ang="T8">
                  <a:pos x="T4" y="T5"/>
                </a:cxn>
              </a:cxnLst>
              <a:rect l="T9" t="T10" r="T11" b="T12"/>
              <a:pathLst>
                <a:path w="1442" h="229">
                  <a:moveTo>
                    <a:pt x="0" y="228"/>
                  </a:moveTo>
                  <a:lnTo>
                    <a:pt x="1441" y="0"/>
                  </a:lnTo>
                  <a:lnTo>
                    <a:pt x="0" y="228"/>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9" name="Freeform 15"/>
            <p:cNvSpPr>
              <a:spLocks/>
            </p:cNvSpPr>
            <p:nvPr/>
          </p:nvSpPr>
          <p:spPr bwMode="auto">
            <a:xfrm>
              <a:off x="853" y="3153"/>
              <a:ext cx="1447" cy="242"/>
            </a:xfrm>
            <a:custGeom>
              <a:avLst/>
              <a:gdLst>
                <a:gd name="T0" fmla="*/ 1444 w 1447"/>
                <a:gd name="T1" fmla="*/ 5 h 240"/>
                <a:gd name="T2" fmla="*/ 1444 w 1447"/>
                <a:gd name="T3" fmla="*/ 0 h 240"/>
                <a:gd name="T4" fmla="*/ 0 w 1447"/>
                <a:gd name="T5" fmla="*/ 229 h 240"/>
                <a:gd name="T6" fmla="*/ 2 w 1447"/>
                <a:gd name="T7" fmla="*/ 239 h 240"/>
                <a:gd name="T8" fmla="*/ 1446 w 1447"/>
                <a:gd name="T9" fmla="*/ 9 h 240"/>
                <a:gd name="T10" fmla="*/ 1444 w 1447"/>
                <a:gd name="T11" fmla="*/ 5 h 240"/>
                <a:gd name="T12" fmla="*/ 0 60000 65536"/>
                <a:gd name="T13" fmla="*/ 0 60000 65536"/>
                <a:gd name="T14" fmla="*/ 0 60000 65536"/>
                <a:gd name="T15" fmla="*/ 0 60000 65536"/>
                <a:gd name="T16" fmla="*/ 0 60000 65536"/>
                <a:gd name="T17" fmla="*/ 0 60000 65536"/>
                <a:gd name="T18" fmla="*/ 0 w 1447"/>
                <a:gd name="T19" fmla="*/ 0 h 240"/>
                <a:gd name="T20" fmla="*/ 1447 w 1447"/>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1447" h="240">
                  <a:moveTo>
                    <a:pt x="1444" y="5"/>
                  </a:moveTo>
                  <a:lnTo>
                    <a:pt x="1444" y="0"/>
                  </a:lnTo>
                  <a:lnTo>
                    <a:pt x="0" y="229"/>
                  </a:lnTo>
                  <a:lnTo>
                    <a:pt x="2" y="239"/>
                  </a:lnTo>
                  <a:lnTo>
                    <a:pt x="1446" y="9"/>
                  </a:lnTo>
                  <a:lnTo>
                    <a:pt x="1444" y="5"/>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0" name="Freeform 16"/>
            <p:cNvSpPr>
              <a:spLocks/>
            </p:cNvSpPr>
            <p:nvPr/>
          </p:nvSpPr>
          <p:spPr bwMode="auto">
            <a:xfrm>
              <a:off x="805" y="2875"/>
              <a:ext cx="1447" cy="231"/>
            </a:xfrm>
            <a:custGeom>
              <a:avLst/>
              <a:gdLst>
                <a:gd name="T0" fmla="*/ 0 w 1447"/>
                <a:gd name="T1" fmla="*/ 228 h 229"/>
                <a:gd name="T2" fmla="*/ 1446 w 1447"/>
                <a:gd name="T3" fmla="*/ 0 h 229"/>
                <a:gd name="T4" fmla="*/ 0 w 1447"/>
                <a:gd name="T5" fmla="*/ 228 h 229"/>
                <a:gd name="T6" fmla="*/ 0 60000 65536"/>
                <a:gd name="T7" fmla="*/ 0 60000 65536"/>
                <a:gd name="T8" fmla="*/ 0 60000 65536"/>
                <a:gd name="T9" fmla="*/ 0 w 1447"/>
                <a:gd name="T10" fmla="*/ 0 h 229"/>
                <a:gd name="T11" fmla="*/ 1447 w 1447"/>
                <a:gd name="T12" fmla="*/ 229 h 229"/>
              </a:gdLst>
              <a:ahLst/>
              <a:cxnLst>
                <a:cxn ang="T6">
                  <a:pos x="T0" y="T1"/>
                </a:cxn>
                <a:cxn ang="T7">
                  <a:pos x="T2" y="T3"/>
                </a:cxn>
                <a:cxn ang="T8">
                  <a:pos x="T4" y="T5"/>
                </a:cxn>
              </a:cxnLst>
              <a:rect l="T9" t="T10" r="T11" b="T12"/>
              <a:pathLst>
                <a:path w="1447" h="229">
                  <a:moveTo>
                    <a:pt x="0" y="228"/>
                  </a:moveTo>
                  <a:lnTo>
                    <a:pt x="1446" y="0"/>
                  </a:lnTo>
                  <a:lnTo>
                    <a:pt x="0" y="228"/>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1" name="Freeform 17"/>
            <p:cNvSpPr>
              <a:spLocks/>
            </p:cNvSpPr>
            <p:nvPr/>
          </p:nvSpPr>
          <p:spPr bwMode="auto">
            <a:xfrm>
              <a:off x="805" y="2872"/>
              <a:ext cx="1447" cy="239"/>
            </a:xfrm>
            <a:custGeom>
              <a:avLst/>
              <a:gdLst>
                <a:gd name="T0" fmla="*/ 1446 w 1447"/>
                <a:gd name="T1" fmla="*/ 6 h 241"/>
                <a:gd name="T2" fmla="*/ 1444 w 1447"/>
                <a:gd name="T3" fmla="*/ 0 h 241"/>
                <a:gd name="T4" fmla="*/ 0 w 1447"/>
                <a:gd name="T5" fmla="*/ 231 h 241"/>
                <a:gd name="T6" fmla="*/ 2 w 1447"/>
                <a:gd name="T7" fmla="*/ 240 h 241"/>
                <a:gd name="T8" fmla="*/ 1446 w 1447"/>
                <a:gd name="T9" fmla="*/ 12 h 241"/>
                <a:gd name="T10" fmla="*/ 1446 w 1447"/>
                <a:gd name="T11" fmla="*/ 6 h 241"/>
                <a:gd name="T12" fmla="*/ 0 60000 65536"/>
                <a:gd name="T13" fmla="*/ 0 60000 65536"/>
                <a:gd name="T14" fmla="*/ 0 60000 65536"/>
                <a:gd name="T15" fmla="*/ 0 60000 65536"/>
                <a:gd name="T16" fmla="*/ 0 60000 65536"/>
                <a:gd name="T17" fmla="*/ 0 60000 65536"/>
                <a:gd name="T18" fmla="*/ 0 w 1447"/>
                <a:gd name="T19" fmla="*/ 0 h 241"/>
                <a:gd name="T20" fmla="*/ 1447 w 1447"/>
                <a:gd name="T21" fmla="*/ 241 h 241"/>
              </a:gdLst>
              <a:ahLst/>
              <a:cxnLst>
                <a:cxn ang="T12">
                  <a:pos x="T0" y="T1"/>
                </a:cxn>
                <a:cxn ang="T13">
                  <a:pos x="T2" y="T3"/>
                </a:cxn>
                <a:cxn ang="T14">
                  <a:pos x="T4" y="T5"/>
                </a:cxn>
                <a:cxn ang="T15">
                  <a:pos x="T6" y="T7"/>
                </a:cxn>
                <a:cxn ang="T16">
                  <a:pos x="T8" y="T9"/>
                </a:cxn>
                <a:cxn ang="T17">
                  <a:pos x="T10" y="T11"/>
                </a:cxn>
              </a:cxnLst>
              <a:rect l="T18" t="T19" r="T20" b="T21"/>
              <a:pathLst>
                <a:path w="1447" h="241">
                  <a:moveTo>
                    <a:pt x="1446" y="6"/>
                  </a:moveTo>
                  <a:lnTo>
                    <a:pt x="1444" y="0"/>
                  </a:lnTo>
                  <a:lnTo>
                    <a:pt x="0" y="231"/>
                  </a:lnTo>
                  <a:lnTo>
                    <a:pt x="2" y="240"/>
                  </a:lnTo>
                  <a:lnTo>
                    <a:pt x="1446" y="12"/>
                  </a:lnTo>
                  <a:lnTo>
                    <a:pt x="1446" y="6"/>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2" name="Freeform 18"/>
            <p:cNvSpPr>
              <a:spLocks/>
            </p:cNvSpPr>
            <p:nvPr/>
          </p:nvSpPr>
          <p:spPr bwMode="auto">
            <a:xfrm>
              <a:off x="761" y="2594"/>
              <a:ext cx="1440" cy="228"/>
            </a:xfrm>
            <a:custGeom>
              <a:avLst/>
              <a:gdLst>
                <a:gd name="T0" fmla="*/ 0 w 1443"/>
                <a:gd name="T1" fmla="*/ 227 h 228"/>
                <a:gd name="T2" fmla="*/ 1442 w 1443"/>
                <a:gd name="T3" fmla="*/ 0 h 228"/>
                <a:gd name="T4" fmla="*/ 0 w 1443"/>
                <a:gd name="T5" fmla="*/ 227 h 228"/>
                <a:gd name="T6" fmla="*/ 0 60000 65536"/>
                <a:gd name="T7" fmla="*/ 0 60000 65536"/>
                <a:gd name="T8" fmla="*/ 0 60000 65536"/>
                <a:gd name="T9" fmla="*/ 0 w 1443"/>
                <a:gd name="T10" fmla="*/ 0 h 228"/>
                <a:gd name="T11" fmla="*/ 1443 w 1443"/>
                <a:gd name="T12" fmla="*/ 228 h 228"/>
              </a:gdLst>
              <a:ahLst/>
              <a:cxnLst>
                <a:cxn ang="T6">
                  <a:pos x="T0" y="T1"/>
                </a:cxn>
                <a:cxn ang="T7">
                  <a:pos x="T2" y="T3"/>
                </a:cxn>
                <a:cxn ang="T8">
                  <a:pos x="T4" y="T5"/>
                </a:cxn>
              </a:cxnLst>
              <a:rect l="T9" t="T10" r="T11" b="T12"/>
              <a:pathLst>
                <a:path w="1443" h="228">
                  <a:moveTo>
                    <a:pt x="0" y="227"/>
                  </a:moveTo>
                  <a:lnTo>
                    <a:pt x="1442" y="0"/>
                  </a:lnTo>
                  <a:lnTo>
                    <a:pt x="0" y="227"/>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3" name="Freeform 19"/>
            <p:cNvSpPr>
              <a:spLocks/>
            </p:cNvSpPr>
            <p:nvPr/>
          </p:nvSpPr>
          <p:spPr bwMode="auto">
            <a:xfrm>
              <a:off x="761" y="2591"/>
              <a:ext cx="1443" cy="239"/>
            </a:xfrm>
            <a:custGeom>
              <a:avLst/>
              <a:gdLst>
                <a:gd name="T0" fmla="*/ 1443 w 1446"/>
                <a:gd name="T1" fmla="*/ 5 h 240"/>
                <a:gd name="T2" fmla="*/ 1443 w 1446"/>
                <a:gd name="T3" fmla="*/ 0 h 240"/>
                <a:gd name="T4" fmla="*/ 0 w 1446"/>
                <a:gd name="T5" fmla="*/ 229 h 240"/>
                <a:gd name="T6" fmla="*/ 1 w 1446"/>
                <a:gd name="T7" fmla="*/ 239 h 240"/>
                <a:gd name="T8" fmla="*/ 1445 w 1446"/>
                <a:gd name="T9" fmla="*/ 9 h 240"/>
                <a:gd name="T10" fmla="*/ 1443 w 1446"/>
                <a:gd name="T11" fmla="*/ 5 h 240"/>
                <a:gd name="T12" fmla="*/ 0 60000 65536"/>
                <a:gd name="T13" fmla="*/ 0 60000 65536"/>
                <a:gd name="T14" fmla="*/ 0 60000 65536"/>
                <a:gd name="T15" fmla="*/ 0 60000 65536"/>
                <a:gd name="T16" fmla="*/ 0 60000 65536"/>
                <a:gd name="T17" fmla="*/ 0 60000 65536"/>
                <a:gd name="T18" fmla="*/ 0 w 1446"/>
                <a:gd name="T19" fmla="*/ 0 h 240"/>
                <a:gd name="T20" fmla="*/ 1446 w 144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1446" h="240">
                  <a:moveTo>
                    <a:pt x="1443" y="5"/>
                  </a:moveTo>
                  <a:lnTo>
                    <a:pt x="1443" y="0"/>
                  </a:lnTo>
                  <a:lnTo>
                    <a:pt x="0" y="229"/>
                  </a:lnTo>
                  <a:lnTo>
                    <a:pt x="1" y="239"/>
                  </a:lnTo>
                  <a:lnTo>
                    <a:pt x="1445" y="9"/>
                  </a:lnTo>
                  <a:lnTo>
                    <a:pt x="1443" y="5"/>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4" name="Freeform 20"/>
            <p:cNvSpPr>
              <a:spLocks/>
            </p:cNvSpPr>
            <p:nvPr/>
          </p:nvSpPr>
          <p:spPr bwMode="auto">
            <a:xfrm>
              <a:off x="717" y="2309"/>
              <a:ext cx="1440" cy="231"/>
            </a:xfrm>
            <a:custGeom>
              <a:avLst/>
              <a:gdLst>
                <a:gd name="T0" fmla="*/ 0 w 1440"/>
                <a:gd name="T1" fmla="*/ 230 h 231"/>
                <a:gd name="T2" fmla="*/ 1439 w 1440"/>
                <a:gd name="T3" fmla="*/ 0 h 231"/>
                <a:gd name="T4" fmla="*/ 0 w 1440"/>
                <a:gd name="T5" fmla="*/ 230 h 231"/>
                <a:gd name="T6" fmla="*/ 0 60000 65536"/>
                <a:gd name="T7" fmla="*/ 0 60000 65536"/>
                <a:gd name="T8" fmla="*/ 0 60000 65536"/>
                <a:gd name="T9" fmla="*/ 0 w 1440"/>
                <a:gd name="T10" fmla="*/ 0 h 231"/>
                <a:gd name="T11" fmla="*/ 1440 w 1440"/>
                <a:gd name="T12" fmla="*/ 231 h 231"/>
              </a:gdLst>
              <a:ahLst/>
              <a:cxnLst>
                <a:cxn ang="T6">
                  <a:pos x="T0" y="T1"/>
                </a:cxn>
                <a:cxn ang="T7">
                  <a:pos x="T2" y="T3"/>
                </a:cxn>
                <a:cxn ang="T8">
                  <a:pos x="T4" y="T5"/>
                </a:cxn>
              </a:cxnLst>
              <a:rect l="T9" t="T10" r="T11" b="T12"/>
              <a:pathLst>
                <a:path w="1440" h="231">
                  <a:moveTo>
                    <a:pt x="0" y="230"/>
                  </a:moveTo>
                  <a:lnTo>
                    <a:pt x="1439" y="0"/>
                  </a:lnTo>
                  <a:lnTo>
                    <a:pt x="0" y="23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5" name="Freeform 21"/>
            <p:cNvSpPr>
              <a:spLocks/>
            </p:cNvSpPr>
            <p:nvPr/>
          </p:nvSpPr>
          <p:spPr bwMode="auto">
            <a:xfrm>
              <a:off x="713" y="2306"/>
              <a:ext cx="1443" cy="242"/>
            </a:xfrm>
            <a:custGeom>
              <a:avLst/>
              <a:gdLst>
                <a:gd name="T0" fmla="*/ 1443 w 1446"/>
                <a:gd name="T1" fmla="*/ 6 h 243"/>
                <a:gd name="T2" fmla="*/ 1443 w 1446"/>
                <a:gd name="T3" fmla="*/ 0 h 243"/>
                <a:gd name="T4" fmla="*/ 0 w 1446"/>
                <a:gd name="T5" fmla="*/ 230 h 243"/>
                <a:gd name="T6" fmla="*/ 2 w 1446"/>
                <a:gd name="T7" fmla="*/ 242 h 243"/>
                <a:gd name="T8" fmla="*/ 1445 w 1446"/>
                <a:gd name="T9" fmla="*/ 12 h 243"/>
                <a:gd name="T10" fmla="*/ 1443 w 1446"/>
                <a:gd name="T11" fmla="*/ 6 h 243"/>
                <a:gd name="T12" fmla="*/ 0 60000 65536"/>
                <a:gd name="T13" fmla="*/ 0 60000 65536"/>
                <a:gd name="T14" fmla="*/ 0 60000 65536"/>
                <a:gd name="T15" fmla="*/ 0 60000 65536"/>
                <a:gd name="T16" fmla="*/ 0 60000 65536"/>
                <a:gd name="T17" fmla="*/ 0 60000 65536"/>
                <a:gd name="T18" fmla="*/ 0 w 1446"/>
                <a:gd name="T19" fmla="*/ 0 h 243"/>
                <a:gd name="T20" fmla="*/ 1446 w 1446"/>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1446" h="243">
                  <a:moveTo>
                    <a:pt x="1443" y="6"/>
                  </a:moveTo>
                  <a:lnTo>
                    <a:pt x="1443" y="0"/>
                  </a:lnTo>
                  <a:lnTo>
                    <a:pt x="0" y="230"/>
                  </a:lnTo>
                  <a:lnTo>
                    <a:pt x="2" y="242"/>
                  </a:lnTo>
                  <a:lnTo>
                    <a:pt x="1445" y="12"/>
                  </a:lnTo>
                  <a:lnTo>
                    <a:pt x="1443" y="6"/>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6" name="Freeform 22"/>
            <p:cNvSpPr>
              <a:spLocks/>
            </p:cNvSpPr>
            <p:nvPr/>
          </p:nvSpPr>
          <p:spPr bwMode="auto">
            <a:xfrm>
              <a:off x="669" y="2028"/>
              <a:ext cx="1443" cy="231"/>
            </a:xfrm>
            <a:custGeom>
              <a:avLst/>
              <a:gdLst>
                <a:gd name="T0" fmla="*/ 0 w 1443"/>
                <a:gd name="T1" fmla="*/ 230 h 231"/>
                <a:gd name="T2" fmla="*/ 1442 w 1443"/>
                <a:gd name="T3" fmla="*/ 0 h 231"/>
                <a:gd name="T4" fmla="*/ 0 w 1443"/>
                <a:gd name="T5" fmla="*/ 230 h 231"/>
                <a:gd name="T6" fmla="*/ 0 60000 65536"/>
                <a:gd name="T7" fmla="*/ 0 60000 65536"/>
                <a:gd name="T8" fmla="*/ 0 60000 65536"/>
                <a:gd name="T9" fmla="*/ 0 w 1443"/>
                <a:gd name="T10" fmla="*/ 0 h 231"/>
                <a:gd name="T11" fmla="*/ 1443 w 1443"/>
                <a:gd name="T12" fmla="*/ 231 h 231"/>
              </a:gdLst>
              <a:ahLst/>
              <a:cxnLst>
                <a:cxn ang="T6">
                  <a:pos x="T0" y="T1"/>
                </a:cxn>
                <a:cxn ang="T7">
                  <a:pos x="T2" y="T3"/>
                </a:cxn>
                <a:cxn ang="T8">
                  <a:pos x="T4" y="T5"/>
                </a:cxn>
              </a:cxnLst>
              <a:rect l="T9" t="T10" r="T11" b="T12"/>
              <a:pathLst>
                <a:path w="1443" h="231">
                  <a:moveTo>
                    <a:pt x="0" y="230"/>
                  </a:moveTo>
                  <a:lnTo>
                    <a:pt x="1442" y="0"/>
                  </a:lnTo>
                  <a:lnTo>
                    <a:pt x="0" y="230"/>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7" name="Freeform 23"/>
            <p:cNvSpPr>
              <a:spLocks/>
            </p:cNvSpPr>
            <p:nvPr/>
          </p:nvSpPr>
          <p:spPr bwMode="auto">
            <a:xfrm>
              <a:off x="665" y="2024"/>
              <a:ext cx="1447" cy="239"/>
            </a:xfrm>
            <a:custGeom>
              <a:avLst/>
              <a:gdLst>
                <a:gd name="T0" fmla="*/ 1445 w 1447"/>
                <a:gd name="T1" fmla="*/ 4 h 239"/>
                <a:gd name="T2" fmla="*/ 1445 w 1447"/>
                <a:gd name="T3" fmla="*/ 0 h 239"/>
                <a:gd name="T4" fmla="*/ 0 w 1447"/>
                <a:gd name="T5" fmla="*/ 228 h 239"/>
                <a:gd name="T6" fmla="*/ 2 w 1447"/>
                <a:gd name="T7" fmla="*/ 238 h 239"/>
                <a:gd name="T8" fmla="*/ 1446 w 1447"/>
                <a:gd name="T9" fmla="*/ 9 h 239"/>
                <a:gd name="T10" fmla="*/ 1445 w 1447"/>
                <a:gd name="T11" fmla="*/ 4 h 239"/>
                <a:gd name="T12" fmla="*/ 0 60000 65536"/>
                <a:gd name="T13" fmla="*/ 0 60000 65536"/>
                <a:gd name="T14" fmla="*/ 0 60000 65536"/>
                <a:gd name="T15" fmla="*/ 0 60000 65536"/>
                <a:gd name="T16" fmla="*/ 0 60000 65536"/>
                <a:gd name="T17" fmla="*/ 0 60000 65536"/>
                <a:gd name="T18" fmla="*/ 0 w 1447"/>
                <a:gd name="T19" fmla="*/ 0 h 239"/>
                <a:gd name="T20" fmla="*/ 1447 w 1447"/>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1447" h="239">
                  <a:moveTo>
                    <a:pt x="1445" y="4"/>
                  </a:moveTo>
                  <a:lnTo>
                    <a:pt x="1445" y="0"/>
                  </a:lnTo>
                  <a:lnTo>
                    <a:pt x="0" y="228"/>
                  </a:lnTo>
                  <a:lnTo>
                    <a:pt x="2" y="238"/>
                  </a:lnTo>
                  <a:lnTo>
                    <a:pt x="1446" y="9"/>
                  </a:lnTo>
                  <a:lnTo>
                    <a:pt x="1445" y="4"/>
                  </a:lnTo>
                </a:path>
              </a:pathLst>
            </a:custGeom>
            <a:solidFill>
              <a:srgbClr val="FF0000"/>
            </a:solidFill>
            <a:ln w="12700" cap="rnd" cmpd="sng">
              <a:solidFill>
                <a:srgbClr val="FF0000"/>
              </a:solidFill>
              <a:prstDash val="solid"/>
              <a:round/>
              <a:headEnd type="none" w="med" len="med"/>
              <a:tailEnd type="none" w="med" len="med"/>
            </a:ln>
          </p:spPr>
          <p:txBody>
            <a:bodyPr/>
            <a:lstStyle/>
            <a:p>
              <a:pPr>
                <a:defRPr/>
              </a:pPr>
              <a:endParaRPr lang="en-US" dirty="0">
                <a:latin typeface="Arial" pitchFamily="34" charset="0"/>
              </a:endParaRPr>
            </a:p>
          </p:txBody>
        </p:sp>
        <p:sp>
          <p:nvSpPr>
            <p:cNvPr id="28" name="Rectangle 24"/>
            <p:cNvSpPr>
              <a:spLocks noChangeArrowheads="1"/>
            </p:cNvSpPr>
            <p:nvPr/>
          </p:nvSpPr>
          <p:spPr bwMode="auto">
            <a:xfrm>
              <a:off x="698" y="2334"/>
              <a:ext cx="1734" cy="908"/>
            </a:xfrm>
            <a:prstGeom prst="rect">
              <a:avLst/>
            </a:prstGeom>
            <a:noFill/>
            <a:ln w="12700">
              <a:noFill/>
              <a:miter lim="800000"/>
              <a:headEnd/>
              <a:tailEnd/>
            </a:ln>
            <a:effectLst>
              <a:outerShdw dist="35921" dir="2700000" algn="ctr" rotWithShape="0">
                <a:schemeClr val="folHlink"/>
              </a:outerShdw>
            </a:effectLst>
          </p:spPr>
          <p:txBody>
            <a:bodyPr lIns="96838" tIns="47625" rIns="96838" bIns="47625">
              <a:spAutoFit/>
            </a:bodyPr>
            <a:lstStyle/>
            <a:p>
              <a:pPr defTabSz="966788">
                <a:spcBef>
                  <a:spcPct val="50000"/>
                </a:spcBef>
                <a:defRPr/>
              </a:pPr>
              <a:r>
                <a:rPr lang="en-US" b="1" i="1" dirty="0">
                  <a:solidFill>
                    <a:srgbClr val="000066"/>
                  </a:solidFill>
                  <a:latin typeface="Impact" pitchFamily="34" charset="0"/>
                </a:rPr>
                <a:t>PSM</a:t>
              </a:r>
            </a:p>
          </p:txBody>
        </p:sp>
        <p:sp>
          <p:nvSpPr>
            <p:cNvPr id="29" name="Freeform 25"/>
            <p:cNvSpPr>
              <a:spLocks/>
            </p:cNvSpPr>
            <p:nvPr/>
          </p:nvSpPr>
          <p:spPr bwMode="auto">
            <a:xfrm>
              <a:off x="2164" y="2156"/>
              <a:ext cx="7" cy="7"/>
            </a:xfrm>
            <a:custGeom>
              <a:avLst/>
              <a:gdLst>
                <a:gd name="T0" fmla="*/ 7 w 8"/>
                <a:gd name="T1" fmla="*/ 0 h 8"/>
                <a:gd name="T2" fmla="*/ 0 w 8"/>
                <a:gd name="T3" fmla="*/ 7 h 8"/>
                <a:gd name="T4" fmla="*/ 7 w 8"/>
                <a:gd name="T5" fmla="*/ 0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7" y="0"/>
                  </a:moveTo>
                  <a:lnTo>
                    <a:pt x="0" y="7"/>
                  </a:lnTo>
                  <a:lnTo>
                    <a:pt x="7" y="0"/>
                  </a:lnTo>
                </a:path>
              </a:pathLst>
            </a:custGeom>
            <a:solidFill>
              <a:srgbClr val="CCCCCC"/>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30" name="Line 26"/>
            <p:cNvSpPr>
              <a:spLocks noChangeShapeType="1"/>
            </p:cNvSpPr>
            <p:nvPr/>
          </p:nvSpPr>
          <p:spPr bwMode="auto">
            <a:xfrm flipH="1">
              <a:off x="2164" y="2160"/>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1" name="Line 27"/>
            <p:cNvSpPr>
              <a:spLocks noChangeShapeType="1"/>
            </p:cNvSpPr>
            <p:nvPr/>
          </p:nvSpPr>
          <p:spPr bwMode="auto">
            <a:xfrm flipH="1">
              <a:off x="2167" y="2170"/>
              <a:ext cx="15"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2" name="Line 28"/>
            <p:cNvSpPr>
              <a:spLocks noChangeShapeType="1"/>
            </p:cNvSpPr>
            <p:nvPr/>
          </p:nvSpPr>
          <p:spPr bwMode="auto">
            <a:xfrm flipH="1">
              <a:off x="2178" y="2174"/>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3" name="Line 29"/>
            <p:cNvSpPr>
              <a:spLocks noChangeShapeType="1"/>
            </p:cNvSpPr>
            <p:nvPr/>
          </p:nvSpPr>
          <p:spPr bwMode="auto">
            <a:xfrm flipH="1">
              <a:off x="2186" y="2185"/>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4" name="Line 30"/>
            <p:cNvSpPr>
              <a:spLocks noChangeShapeType="1"/>
            </p:cNvSpPr>
            <p:nvPr/>
          </p:nvSpPr>
          <p:spPr bwMode="auto">
            <a:xfrm flipH="1">
              <a:off x="2189" y="2192"/>
              <a:ext cx="15"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5" name="Line 31"/>
            <p:cNvSpPr>
              <a:spLocks noChangeShapeType="1"/>
            </p:cNvSpPr>
            <p:nvPr/>
          </p:nvSpPr>
          <p:spPr bwMode="auto">
            <a:xfrm flipH="1">
              <a:off x="2197" y="2195"/>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6" name="Line 32"/>
            <p:cNvSpPr>
              <a:spLocks noChangeShapeType="1"/>
            </p:cNvSpPr>
            <p:nvPr/>
          </p:nvSpPr>
          <p:spPr bwMode="auto">
            <a:xfrm flipH="1">
              <a:off x="2208" y="2202"/>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7" name="Line 33"/>
            <p:cNvSpPr>
              <a:spLocks noChangeShapeType="1"/>
            </p:cNvSpPr>
            <p:nvPr/>
          </p:nvSpPr>
          <p:spPr bwMode="auto">
            <a:xfrm flipH="1">
              <a:off x="2212" y="2210"/>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8" name="Line 34"/>
            <p:cNvSpPr>
              <a:spLocks noChangeShapeType="1"/>
            </p:cNvSpPr>
            <p:nvPr/>
          </p:nvSpPr>
          <p:spPr bwMode="auto">
            <a:xfrm flipH="1">
              <a:off x="2223" y="2217"/>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39" name="Line 35"/>
            <p:cNvSpPr>
              <a:spLocks noChangeShapeType="1"/>
            </p:cNvSpPr>
            <p:nvPr/>
          </p:nvSpPr>
          <p:spPr bwMode="auto">
            <a:xfrm flipH="1">
              <a:off x="2226" y="2224"/>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0" name="Line 36"/>
            <p:cNvSpPr>
              <a:spLocks noChangeShapeType="1"/>
            </p:cNvSpPr>
            <p:nvPr/>
          </p:nvSpPr>
          <p:spPr bwMode="auto">
            <a:xfrm flipH="1">
              <a:off x="2237" y="2235"/>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1" name="Line 37"/>
            <p:cNvSpPr>
              <a:spLocks noChangeShapeType="1"/>
            </p:cNvSpPr>
            <p:nvPr/>
          </p:nvSpPr>
          <p:spPr bwMode="auto">
            <a:xfrm flipH="1">
              <a:off x="2245" y="2242"/>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2" name="Line 38"/>
            <p:cNvSpPr>
              <a:spLocks noChangeShapeType="1"/>
            </p:cNvSpPr>
            <p:nvPr/>
          </p:nvSpPr>
          <p:spPr bwMode="auto">
            <a:xfrm flipH="1">
              <a:off x="2252" y="2245"/>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3" name="Line 39"/>
            <p:cNvSpPr>
              <a:spLocks noChangeShapeType="1"/>
            </p:cNvSpPr>
            <p:nvPr/>
          </p:nvSpPr>
          <p:spPr bwMode="auto">
            <a:xfrm flipH="1">
              <a:off x="2259" y="2256"/>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4" name="Line 40"/>
            <p:cNvSpPr>
              <a:spLocks noChangeShapeType="1"/>
            </p:cNvSpPr>
            <p:nvPr/>
          </p:nvSpPr>
          <p:spPr bwMode="auto">
            <a:xfrm flipH="1">
              <a:off x="2263" y="2259"/>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5" name="Line 41"/>
            <p:cNvSpPr>
              <a:spLocks noChangeShapeType="1"/>
            </p:cNvSpPr>
            <p:nvPr/>
          </p:nvSpPr>
          <p:spPr bwMode="auto">
            <a:xfrm flipH="1">
              <a:off x="2274" y="2267"/>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6" name="Line 42"/>
            <p:cNvSpPr>
              <a:spLocks noChangeShapeType="1"/>
            </p:cNvSpPr>
            <p:nvPr/>
          </p:nvSpPr>
          <p:spPr bwMode="auto">
            <a:xfrm flipH="1">
              <a:off x="2282" y="2277"/>
              <a:ext cx="15"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7" name="Line 43"/>
            <p:cNvSpPr>
              <a:spLocks noChangeShapeType="1"/>
            </p:cNvSpPr>
            <p:nvPr/>
          </p:nvSpPr>
          <p:spPr bwMode="auto">
            <a:xfrm flipH="1">
              <a:off x="2289" y="2281"/>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8" name="Line 44"/>
            <p:cNvSpPr>
              <a:spLocks noChangeShapeType="1"/>
            </p:cNvSpPr>
            <p:nvPr/>
          </p:nvSpPr>
          <p:spPr bwMode="auto">
            <a:xfrm flipH="1">
              <a:off x="2293" y="2288"/>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49" name="Line 45"/>
            <p:cNvSpPr>
              <a:spLocks noChangeShapeType="1"/>
            </p:cNvSpPr>
            <p:nvPr/>
          </p:nvSpPr>
          <p:spPr bwMode="auto">
            <a:xfrm flipH="1">
              <a:off x="2304" y="2295"/>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0" name="Line 46"/>
            <p:cNvSpPr>
              <a:spLocks noChangeShapeType="1"/>
            </p:cNvSpPr>
            <p:nvPr/>
          </p:nvSpPr>
          <p:spPr bwMode="auto">
            <a:xfrm flipH="1">
              <a:off x="2307" y="2302"/>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1" name="Line 47"/>
            <p:cNvSpPr>
              <a:spLocks noChangeShapeType="1"/>
            </p:cNvSpPr>
            <p:nvPr/>
          </p:nvSpPr>
          <p:spPr bwMode="auto">
            <a:xfrm flipH="1">
              <a:off x="2318" y="2313"/>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2" name="Line 48"/>
            <p:cNvSpPr>
              <a:spLocks noChangeShapeType="1"/>
            </p:cNvSpPr>
            <p:nvPr/>
          </p:nvSpPr>
          <p:spPr bwMode="auto">
            <a:xfrm flipH="1">
              <a:off x="2326" y="2316"/>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3" name="Line 49"/>
            <p:cNvSpPr>
              <a:spLocks noChangeShapeType="1"/>
            </p:cNvSpPr>
            <p:nvPr/>
          </p:nvSpPr>
          <p:spPr bwMode="auto">
            <a:xfrm flipH="1">
              <a:off x="2329" y="2324"/>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4" name="Line 50"/>
            <p:cNvSpPr>
              <a:spLocks noChangeShapeType="1"/>
            </p:cNvSpPr>
            <p:nvPr/>
          </p:nvSpPr>
          <p:spPr bwMode="auto">
            <a:xfrm flipH="1">
              <a:off x="2340" y="2334"/>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5" name="Line 51"/>
            <p:cNvSpPr>
              <a:spLocks noChangeShapeType="1"/>
            </p:cNvSpPr>
            <p:nvPr/>
          </p:nvSpPr>
          <p:spPr bwMode="auto">
            <a:xfrm flipH="1">
              <a:off x="2344" y="2338"/>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6" name="Line 52"/>
            <p:cNvSpPr>
              <a:spLocks noChangeShapeType="1"/>
            </p:cNvSpPr>
            <p:nvPr/>
          </p:nvSpPr>
          <p:spPr bwMode="auto">
            <a:xfrm flipH="1">
              <a:off x="2351" y="2341"/>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7" name="Line 53"/>
            <p:cNvSpPr>
              <a:spLocks noChangeShapeType="1"/>
            </p:cNvSpPr>
            <p:nvPr/>
          </p:nvSpPr>
          <p:spPr bwMode="auto">
            <a:xfrm flipH="1">
              <a:off x="2359" y="2352"/>
              <a:ext cx="15" cy="4"/>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8" name="Line 54"/>
            <p:cNvSpPr>
              <a:spLocks noChangeShapeType="1"/>
            </p:cNvSpPr>
            <p:nvPr/>
          </p:nvSpPr>
          <p:spPr bwMode="auto">
            <a:xfrm flipH="1">
              <a:off x="2370" y="2363"/>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59" name="Line 55"/>
            <p:cNvSpPr>
              <a:spLocks noChangeShapeType="1"/>
            </p:cNvSpPr>
            <p:nvPr/>
          </p:nvSpPr>
          <p:spPr bwMode="auto">
            <a:xfrm flipH="1">
              <a:off x="2374" y="2366"/>
              <a:ext cx="11"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0" name="Line 56"/>
            <p:cNvSpPr>
              <a:spLocks noChangeShapeType="1"/>
            </p:cNvSpPr>
            <p:nvPr/>
          </p:nvSpPr>
          <p:spPr bwMode="auto">
            <a:xfrm flipH="1">
              <a:off x="2381" y="2373"/>
              <a:ext cx="15" cy="4"/>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1" name="Line 57"/>
            <p:cNvSpPr>
              <a:spLocks noChangeShapeType="1"/>
            </p:cNvSpPr>
            <p:nvPr/>
          </p:nvSpPr>
          <p:spPr bwMode="auto">
            <a:xfrm flipH="1">
              <a:off x="2388" y="2380"/>
              <a:ext cx="15" cy="4"/>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2" name="Line 58"/>
            <p:cNvSpPr>
              <a:spLocks noChangeShapeType="1"/>
            </p:cNvSpPr>
            <p:nvPr/>
          </p:nvSpPr>
          <p:spPr bwMode="auto">
            <a:xfrm flipH="1">
              <a:off x="2396" y="2388"/>
              <a:ext cx="15" cy="4"/>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3" name="Line 59"/>
            <p:cNvSpPr>
              <a:spLocks noChangeShapeType="1"/>
            </p:cNvSpPr>
            <p:nvPr/>
          </p:nvSpPr>
          <p:spPr bwMode="auto">
            <a:xfrm flipH="1">
              <a:off x="2403" y="2391"/>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4" name="Line 60"/>
            <p:cNvSpPr>
              <a:spLocks noChangeShapeType="1"/>
            </p:cNvSpPr>
            <p:nvPr/>
          </p:nvSpPr>
          <p:spPr bwMode="auto">
            <a:xfrm flipH="1">
              <a:off x="2410" y="2398"/>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5" name="Line 61"/>
            <p:cNvSpPr>
              <a:spLocks noChangeShapeType="1"/>
            </p:cNvSpPr>
            <p:nvPr/>
          </p:nvSpPr>
          <p:spPr bwMode="auto">
            <a:xfrm flipH="1">
              <a:off x="2418" y="2405"/>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6" name="Line 62"/>
            <p:cNvSpPr>
              <a:spLocks noChangeShapeType="1"/>
            </p:cNvSpPr>
            <p:nvPr/>
          </p:nvSpPr>
          <p:spPr bwMode="auto">
            <a:xfrm flipH="1">
              <a:off x="2425" y="2413"/>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7" name="Line 63"/>
            <p:cNvSpPr>
              <a:spLocks noChangeShapeType="1"/>
            </p:cNvSpPr>
            <p:nvPr/>
          </p:nvSpPr>
          <p:spPr bwMode="auto">
            <a:xfrm flipH="1">
              <a:off x="2432" y="2423"/>
              <a:ext cx="15"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8" name="Line 64"/>
            <p:cNvSpPr>
              <a:spLocks noChangeShapeType="1"/>
            </p:cNvSpPr>
            <p:nvPr/>
          </p:nvSpPr>
          <p:spPr bwMode="auto">
            <a:xfrm flipH="1">
              <a:off x="2440" y="2430"/>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69" name="Line 65"/>
            <p:cNvSpPr>
              <a:spLocks noChangeShapeType="1"/>
            </p:cNvSpPr>
            <p:nvPr/>
          </p:nvSpPr>
          <p:spPr bwMode="auto">
            <a:xfrm flipH="1">
              <a:off x="2447" y="2434"/>
              <a:ext cx="15" cy="7"/>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70" name="Line 66"/>
            <p:cNvSpPr>
              <a:spLocks noChangeShapeType="1"/>
            </p:cNvSpPr>
            <p:nvPr/>
          </p:nvSpPr>
          <p:spPr bwMode="auto">
            <a:xfrm flipH="1">
              <a:off x="2455" y="2448"/>
              <a:ext cx="11" cy="0"/>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71" name="Freeform 67"/>
            <p:cNvSpPr>
              <a:spLocks/>
            </p:cNvSpPr>
            <p:nvPr/>
          </p:nvSpPr>
          <p:spPr bwMode="auto">
            <a:xfrm>
              <a:off x="2153" y="2149"/>
              <a:ext cx="317" cy="306"/>
            </a:xfrm>
            <a:custGeom>
              <a:avLst/>
              <a:gdLst>
                <a:gd name="T0" fmla="*/ 316 w 317"/>
                <a:gd name="T1" fmla="*/ 297 h 307"/>
                <a:gd name="T2" fmla="*/ 8 w 317"/>
                <a:gd name="T3" fmla="*/ 0 h 307"/>
                <a:gd name="T4" fmla="*/ 0 w 317"/>
                <a:gd name="T5" fmla="*/ 9 h 307"/>
                <a:gd name="T6" fmla="*/ 308 w 317"/>
                <a:gd name="T7" fmla="*/ 306 h 307"/>
                <a:gd name="T8" fmla="*/ 316 w 317"/>
                <a:gd name="T9" fmla="*/ 297 h 307"/>
                <a:gd name="T10" fmla="*/ 0 60000 65536"/>
                <a:gd name="T11" fmla="*/ 0 60000 65536"/>
                <a:gd name="T12" fmla="*/ 0 60000 65536"/>
                <a:gd name="T13" fmla="*/ 0 60000 65536"/>
                <a:gd name="T14" fmla="*/ 0 60000 65536"/>
                <a:gd name="T15" fmla="*/ 0 w 317"/>
                <a:gd name="T16" fmla="*/ 0 h 307"/>
                <a:gd name="T17" fmla="*/ 317 w 317"/>
                <a:gd name="T18" fmla="*/ 307 h 307"/>
              </a:gdLst>
              <a:ahLst/>
              <a:cxnLst>
                <a:cxn ang="T10">
                  <a:pos x="T0" y="T1"/>
                </a:cxn>
                <a:cxn ang="T11">
                  <a:pos x="T2" y="T3"/>
                </a:cxn>
                <a:cxn ang="T12">
                  <a:pos x="T4" y="T5"/>
                </a:cxn>
                <a:cxn ang="T13">
                  <a:pos x="T6" y="T7"/>
                </a:cxn>
                <a:cxn ang="T14">
                  <a:pos x="T8" y="T9"/>
                </a:cxn>
              </a:cxnLst>
              <a:rect l="T15" t="T16" r="T17" b="T18"/>
              <a:pathLst>
                <a:path w="317" h="307">
                  <a:moveTo>
                    <a:pt x="316" y="297"/>
                  </a:moveTo>
                  <a:lnTo>
                    <a:pt x="8" y="0"/>
                  </a:lnTo>
                  <a:lnTo>
                    <a:pt x="0" y="9"/>
                  </a:lnTo>
                  <a:lnTo>
                    <a:pt x="308" y="306"/>
                  </a:lnTo>
                  <a:lnTo>
                    <a:pt x="316" y="297"/>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72" name="Freeform 68"/>
            <p:cNvSpPr>
              <a:spLocks/>
            </p:cNvSpPr>
            <p:nvPr/>
          </p:nvSpPr>
          <p:spPr bwMode="auto">
            <a:xfrm>
              <a:off x="2200" y="2769"/>
              <a:ext cx="29" cy="43"/>
            </a:xfrm>
            <a:custGeom>
              <a:avLst/>
              <a:gdLst>
                <a:gd name="T0" fmla="*/ 23 w 31"/>
                <a:gd name="T1" fmla="*/ 0 h 44"/>
                <a:gd name="T2" fmla="*/ 30 w 31"/>
                <a:gd name="T3" fmla="*/ 4 h 44"/>
                <a:gd name="T4" fmla="*/ 7 w 31"/>
                <a:gd name="T5" fmla="*/ 43 h 44"/>
                <a:gd name="T6" fmla="*/ 0 w 31"/>
                <a:gd name="T7" fmla="*/ 39 h 44"/>
                <a:gd name="T8" fmla="*/ 23 w 31"/>
                <a:gd name="T9" fmla="*/ 0 h 44"/>
                <a:gd name="T10" fmla="*/ 0 60000 65536"/>
                <a:gd name="T11" fmla="*/ 0 60000 65536"/>
                <a:gd name="T12" fmla="*/ 0 60000 65536"/>
                <a:gd name="T13" fmla="*/ 0 60000 65536"/>
                <a:gd name="T14" fmla="*/ 0 60000 65536"/>
                <a:gd name="T15" fmla="*/ 0 w 31"/>
                <a:gd name="T16" fmla="*/ 0 h 44"/>
                <a:gd name="T17" fmla="*/ 31 w 31"/>
                <a:gd name="T18" fmla="*/ 44 h 44"/>
              </a:gdLst>
              <a:ahLst/>
              <a:cxnLst>
                <a:cxn ang="T10">
                  <a:pos x="T0" y="T1"/>
                </a:cxn>
                <a:cxn ang="T11">
                  <a:pos x="T2" y="T3"/>
                </a:cxn>
                <a:cxn ang="T12">
                  <a:pos x="T4" y="T5"/>
                </a:cxn>
                <a:cxn ang="T13">
                  <a:pos x="T6" y="T7"/>
                </a:cxn>
                <a:cxn ang="T14">
                  <a:pos x="T8" y="T9"/>
                </a:cxn>
              </a:cxnLst>
              <a:rect l="T15" t="T16" r="T17" b="T18"/>
              <a:pathLst>
                <a:path w="31" h="44">
                  <a:moveTo>
                    <a:pt x="23" y="0"/>
                  </a:moveTo>
                  <a:lnTo>
                    <a:pt x="30" y="4"/>
                  </a:lnTo>
                  <a:lnTo>
                    <a:pt x="7" y="43"/>
                  </a:lnTo>
                  <a:lnTo>
                    <a:pt x="0" y="39"/>
                  </a:lnTo>
                  <a:lnTo>
                    <a:pt x="23" y="0"/>
                  </a:lnTo>
                </a:path>
              </a:pathLst>
            </a:custGeom>
            <a:solidFill>
              <a:srgbClr val="19191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73" name="Freeform 69"/>
            <p:cNvSpPr>
              <a:spLocks/>
            </p:cNvSpPr>
            <p:nvPr/>
          </p:nvSpPr>
          <p:spPr bwMode="auto">
            <a:xfrm>
              <a:off x="2200" y="2769"/>
              <a:ext cx="29" cy="43"/>
            </a:xfrm>
            <a:custGeom>
              <a:avLst/>
              <a:gdLst>
                <a:gd name="T0" fmla="*/ 23 w 31"/>
                <a:gd name="T1" fmla="*/ 0 h 44"/>
                <a:gd name="T2" fmla="*/ 30 w 31"/>
                <a:gd name="T3" fmla="*/ 4 h 44"/>
                <a:gd name="T4" fmla="*/ 7 w 31"/>
                <a:gd name="T5" fmla="*/ 43 h 44"/>
                <a:gd name="T6" fmla="*/ 0 w 31"/>
                <a:gd name="T7" fmla="*/ 39 h 44"/>
                <a:gd name="T8" fmla="*/ 23 w 31"/>
                <a:gd name="T9" fmla="*/ 0 h 44"/>
                <a:gd name="T10" fmla="*/ 0 60000 65536"/>
                <a:gd name="T11" fmla="*/ 0 60000 65536"/>
                <a:gd name="T12" fmla="*/ 0 60000 65536"/>
                <a:gd name="T13" fmla="*/ 0 60000 65536"/>
                <a:gd name="T14" fmla="*/ 0 60000 65536"/>
                <a:gd name="T15" fmla="*/ 0 w 31"/>
                <a:gd name="T16" fmla="*/ 0 h 44"/>
                <a:gd name="T17" fmla="*/ 31 w 31"/>
                <a:gd name="T18" fmla="*/ 44 h 44"/>
              </a:gdLst>
              <a:ahLst/>
              <a:cxnLst>
                <a:cxn ang="T10">
                  <a:pos x="T0" y="T1"/>
                </a:cxn>
                <a:cxn ang="T11">
                  <a:pos x="T2" y="T3"/>
                </a:cxn>
                <a:cxn ang="T12">
                  <a:pos x="T4" y="T5"/>
                </a:cxn>
                <a:cxn ang="T13">
                  <a:pos x="T6" y="T7"/>
                </a:cxn>
                <a:cxn ang="T14">
                  <a:pos x="T8" y="T9"/>
                </a:cxn>
              </a:cxnLst>
              <a:rect l="T15" t="T16" r="T17" b="T18"/>
              <a:pathLst>
                <a:path w="31" h="44">
                  <a:moveTo>
                    <a:pt x="23" y="0"/>
                  </a:moveTo>
                  <a:lnTo>
                    <a:pt x="30" y="4"/>
                  </a:lnTo>
                  <a:lnTo>
                    <a:pt x="7" y="43"/>
                  </a:lnTo>
                  <a:lnTo>
                    <a:pt x="0" y="39"/>
                  </a:lnTo>
                  <a:lnTo>
                    <a:pt x="23" y="0"/>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74" name="Freeform 70"/>
            <p:cNvSpPr>
              <a:spLocks/>
            </p:cNvSpPr>
            <p:nvPr/>
          </p:nvSpPr>
          <p:spPr bwMode="auto">
            <a:xfrm>
              <a:off x="2164" y="2815"/>
              <a:ext cx="26" cy="43"/>
            </a:xfrm>
            <a:custGeom>
              <a:avLst/>
              <a:gdLst>
                <a:gd name="T0" fmla="*/ 24 w 25"/>
                <a:gd name="T1" fmla="*/ 4 h 42"/>
                <a:gd name="T2" fmla="*/ 0 w 25"/>
                <a:gd name="T3" fmla="*/ 41 h 42"/>
                <a:gd name="T4" fmla="*/ 20 w 25"/>
                <a:gd name="T5" fmla="*/ 0 h 42"/>
                <a:gd name="T6" fmla="*/ 0 60000 65536"/>
                <a:gd name="T7" fmla="*/ 0 60000 65536"/>
                <a:gd name="T8" fmla="*/ 0 60000 65536"/>
                <a:gd name="T9" fmla="*/ 0 w 25"/>
                <a:gd name="T10" fmla="*/ 0 h 42"/>
                <a:gd name="T11" fmla="*/ 25 w 25"/>
                <a:gd name="T12" fmla="*/ 42 h 42"/>
              </a:gdLst>
              <a:ahLst/>
              <a:cxnLst>
                <a:cxn ang="T6">
                  <a:pos x="T0" y="T1"/>
                </a:cxn>
                <a:cxn ang="T7">
                  <a:pos x="T2" y="T3"/>
                </a:cxn>
                <a:cxn ang="T8">
                  <a:pos x="T4" y="T5"/>
                </a:cxn>
              </a:cxnLst>
              <a:rect l="T9" t="T10" r="T11" b="T12"/>
              <a:pathLst>
                <a:path w="25" h="42">
                  <a:moveTo>
                    <a:pt x="24" y="4"/>
                  </a:moveTo>
                  <a:lnTo>
                    <a:pt x="0" y="41"/>
                  </a:lnTo>
                  <a:lnTo>
                    <a:pt x="20" y="0"/>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75" name="Freeform 71"/>
            <p:cNvSpPr>
              <a:spLocks/>
            </p:cNvSpPr>
            <p:nvPr/>
          </p:nvSpPr>
          <p:spPr bwMode="auto">
            <a:xfrm>
              <a:off x="2193" y="2769"/>
              <a:ext cx="7" cy="11"/>
            </a:xfrm>
            <a:custGeom>
              <a:avLst/>
              <a:gdLst>
                <a:gd name="T0" fmla="*/ 8 w 9"/>
                <a:gd name="T1" fmla="*/ 2 h 13"/>
                <a:gd name="T2" fmla="*/ 4 w 9"/>
                <a:gd name="T3" fmla="*/ 0 h 13"/>
                <a:gd name="T4" fmla="*/ 0 w 9"/>
                <a:gd name="T5" fmla="*/ 11 h 13"/>
                <a:gd name="T6" fmla="*/ 3 w 9"/>
                <a:gd name="T7" fmla="*/ 12 h 13"/>
                <a:gd name="T8" fmla="*/ 0 60000 65536"/>
                <a:gd name="T9" fmla="*/ 0 60000 65536"/>
                <a:gd name="T10" fmla="*/ 0 60000 65536"/>
                <a:gd name="T11" fmla="*/ 0 60000 65536"/>
                <a:gd name="T12" fmla="*/ 0 w 9"/>
                <a:gd name="T13" fmla="*/ 0 h 13"/>
                <a:gd name="T14" fmla="*/ 9 w 9"/>
                <a:gd name="T15" fmla="*/ 13 h 13"/>
              </a:gdLst>
              <a:ahLst/>
              <a:cxnLst>
                <a:cxn ang="T8">
                  <a:pos x="T0" y="T1"/>
                </a:cxn>
                <a:cxn ang="T9">
                  <a:pos x="T2" y="T3"/>
                </a:cxn>
                <a:cxn ang="T10">
                  <a:pos x="T4" y="T5"/>
                </a:cxn>
                <a:cxn ang="T11">
                  <a:pos x="T6" y="T7"/>
                </a:cxn>
              </a:cxnLst>
              <a:rect l="T12" t="T13" r="T14" b="T15"/>
              <a:pathLst>
                <a:path w="9" h="13">
                  <a:moveTo>
                    <a:pt x="8" y="2"/>
                  </a:moveTo>
                  <a:lnTo>
                    <a:pt x="4" y="0"/>
                  </a:lnTo>
                  <a:lnTo>
                    <a:pt x="0" y="11"/>
                  </a:lnTo>
                  <a:lnTo>
                    <a:pt x="3" y="12"/>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76" name="Freeform 72"/>
            <p:cNvSpPr>
              <a:spLocks/>
            </p:cNvSpPr>
            <p:nvPr/>
          </p:nvSpPr>
          <p:spPr bwMode="auto">
            <a:xfrm>
              <a:off x="2182" y="2121"/>
              <a:ext cx="331" cy="701"/>
            </a:xfrm>
            <a:custGeom>
              <a:avLst/>
              <a:gdLst>
                <a:gd name="T0" fmla="*/ 295 w 329"/>
                <a:gd name="T1" fmla="*/ 0 h 702"/>
                <a:gd name="T2" fmla="*/ 328 w 329"/>
                <a:gd name="T3" fmla="*/ 17 h 702"/>
                <a:gd name="T4" fmla="*/ 232 w 329"/>
                <a:gd name="T5" fmla="*/ 280 h 702"/>
                <a:gd name="T6" fmla="*/ 179 w 329"/>
                <a:gd name="T7" fmla="*/ 406 h 702"/>
                <a:gd name="T8" fmla="*/ 11 w 329"/>
                <a:gd name="T9" fmla="*/ 701 h 702"/>
                <a:gd name="T10" fmla="*/ 0 w 329"/>
                <a:gd name="T11" fmla="*/ 692 h 702"/>
                <a:gd name="T12" fmla="*/ 295 w 329"/>
                <a:gd name="T13" fmla="*/ 0 h 702"/>
                <a:gd name="T14" fmla="*/ 0 60000 65536"/>
                <a:gd name="T15" fmla="*/ 0 60000 65536"/>
                <a:gd name="T16" fmla="*/ 0 60000 65536"/>
                <a:gd name="T17" fmla="*/ 0 60000 65536"/>
                <a:gd name="T18" fmla="*/ 0 60000 65536"/>
                <a:gd name="T19" fmla="*/ 0 60000 65536"/>
                <a:gd name="T20" fmla="*/ 0 60000 65536"/>
                <a:gd name="T21" fmla="*/ 0 w 329"/>
                <a:gd name="T22" fmla="*/ 0 h 702"/>
                <a:gd name="T23" fmla="*/ 329 w 329"/>
                <a:gd name="T24" fmla="*/ 702 h 7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9" h="702">
                  <a:moveTo>
                    <a:pt x="295" y="0"/>
                  </a:moveTo>
                  <a:lnTo>
                    <a:pt x="328" y="17"/>
                  </a:lnTo>
                  <a:lnTo>
                    <a:pt x="232" y="280"/>
                  </a:lnTo>
                  <a:lnTo>
                    <a:pt x="179" y="406"/>
                  </a:lnTo>
                  <a:lnTo>
                    <a:pt x="11" y="701"/>
                  </a:lnTo>
                  <a:lnTo>
                    <a:pt x="0" y="692"/>
                  </a:lnTo>
                  <a:lnTo>
                    <a:pt x="295" y="0"/>
                  </a:lnTo>
                </a:path>
              </a:pathLst>
            </a:custGeom>
            <a:solidFill>
              <a:srgbClr val="99999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77" name="Freeform 73"/>
            <p:cNvSpPr>
              <a:spLocks/>
            </p:cNvSpPr>
            <p:nvPr/>
          </p:nvSpPr>
          <p:spPr bwMode="auto">
            <a:xfrm>
              <a:off x="2182" y="2121"/>
              <a:ext cx="331" cy="701"/>
            </a:xfrm>
            <a:custGeom>
              <a:avLst/>
              <a:gdLst>
                <a:gd name="T0" fmla="*/ 295 w 329"/>
                <a:gd name="T1" fmla="*/ 0 h 702"/>
                <a:gd name="T2" fmla="*/ 328 w 329"/>
                <a:gd name="T3" fmla="*/ 17 h 702"/>
                <a:gd name="T4" fmla="*/ 232 w 329"/>
                <a:gd name="T5" fmla="*/ 280 h 702"/>
                <a:gd name="T6" fmla="*/ 179 w 329"/>
                <a:gd name="T7" fmla="*/ 406 h 702"/>
                <a:gd name="T8" fmla="*/ 11 w 329"/>
                <a:gd name="T9" fmla="*/ 701 h 702"/>
                <a:gd name="T10" fmla="*/ 0 w 329"/>
                <a:gd name="T11" fmla="*/ 692 h 702"/>
                <a:gd name="T12" fmla="*/ 295 w 329"/>
                <a:gd name="T13" fmla="*/ 0 h 702"/>
                <a:gd name="T14" fmla="*/ 0 60000 65536"/>
                <a:gd name="T15" fmla="*/ 0 60000 65536"/>
                <a:gd name="T16" fmla="*/ 0 60000 65536"/>
                <a:gd name="T17" fmla="*/ 0 60000 65536"/>
                <a:gd name="T18" fmla="*/ 0 60000 65536"/>
                <a:gd name="T19" fmla="*/ 0 60000 65536"/>
                <a:gd name="T20" fmla="*/ 0 60000 65536"/>
                <a:gd name="T21" fmla="*/ 0 w 329"/>
                <a:gd name="T22" fmla="*/ 0 h 702"/>
                <a:gd name="T23" fmla="*/ 329 w 329"/>
                <a:gd name="T24" fmla="*/ 702 h 7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9" h="702">
                  <a:moveTo>
                    <a:pt x="295" y="0"/>
                  </a:moveTo>
                  <a:lnTo>
                    <a:pt x="328" y="17"/>
                  </a:lnTo>
                  <a:lnTo>
                    <a:pt x="232" y="280"/>
                  </a:lnTo>
                  <a:lnTo>
                    <a:pt x="179" y="406"/>
                  </a:lnTo>
                  <a:lnTo>
                    <a:pt x="11" y="701"/>
                  </a:lnTo>
                  <a:lnTo>
                    <a:pt x="0" y="692"/>
                  </a:lnTo>
                  <a:lnTo>
                    <a:pt x="295" y="0"/>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78" name="Freeform 74"/>
            <p:cNvSpPr>
              <a:spLocks/>
            </p:cNvSpPr>
            <p:nvPr/>
          </p:nvSpPr>
          <p:spPr bwMode="auto">
            <a:xfrm>
              <a:off x="1795" y="2089"/>
              <a:ext cx="681" cy="360"/>
            </a:xfrm>
            <a:custGeom>
              <a:avLst/>
              <a:gdLst>
                <a:gd name="T0" fmla="*/ 15 w 681"/>
                <a:gd name="T1" fmla="*/ 358 h 361"/>
                <a:gd name="T2" fmla="*/ 680 w 681"/>
                <a:gd name="T3" fmla="*/ 32 h 361"/>
                <a:gd name="T4" fmla="*/ 662 w 681"/>
                <a:gd name="T5" fmla="*/ 0 h 361"/>
                <a:gd name="T6" fmla="*/ 406 w 681"/>
                <a:gd name="T7" fmla="*/ 108 h 361"/>
                <a:gd name="T8" fmla="*/ 284 w 681"/>
                <a:gd name="T9" fmla="*/ 168 h 361"/>
                <a:gd name="T10" fmla="*/ 0 w 681"/>
                <a:gd name="T11" fmla="*/ 349 h 361"/>
                <a:gd name="T12" fmla="*/ 11 w 681"/>
                <a:gd name="T13" fmla="*/ 360 h 361"/>
                <a:gd name="T14" fmla="*/ 15 w 681"/>
                <a:gd name="T15" fmla="*/ 358 h 361"/>
                <a:gd name="T16" fmla="*/ 0 60000 65536"/>
                <a:gd name="T17" fmla="*/ 0 60000 65536"/>
                <a:gd name="T18" fmla="*/ 0 60000 65536"/>
                <a:gd name="T19" fmla="*/ 0 60000 65536"/>
                <a:gd name="T20" fmla="*/ 0 60000 65536"/>
                <a:gd name="T21" fmla="*/ 0 60000 65536"/>
                <a:gd name="T22" fmla="*/ 0 60000 65536"/>
                <a:gd name="T23" fmla="*/ 0 60000 65536"/>
                <a:gd name="T24" fmla="*/ 0 w 681"/>
                <a:gd name="T25" fmla="*/ 0 h 361"/>
                <a:gd name="T26" fmla="*/ 681 w 681"/>
                <a:gd name="T27" fmla="*/ 361 h 3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1" h="361">
                  <a:moveTo>
                    <a:pt x="15" y="358"/>
                  </a:moveTo>
                  <a:lnTo>
                    <a:pt x="680" y="32"/>
                  </a:lnTo>
                  <a:lnTo>
                    <a:pt x="662" y="0"/>
                  </a:lnTo>
                  <a:lnTo>
                    <a:pt x="406" y="108"/>
                  </a:lnTo>
                  <a:lnTo>
                    <a:pt x="284" y="168"/>
                  </a:lnTo>
                  <a:lnTo>
                    <a:pt x="0" y="349"/>
                  </a:lnTo>
                  <a:lnTo>
                    <a:pt x="11" y="360"/>
                  </a:lnTo>
                  <a:lnTo>
                    <a:pt x="15" y="358"/>
                  </a:lnTo>
                </a:path>
              </a:pathLst>
            </a:custGeom>
            <a:solidFill>
              <a:srgbClr val="99999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79" name="Freeform 75"/>
            <p:cNvSpPr>
              <a:spLocks/>
            </p:cNvSpPr>
            <p:nvPr/>
          </p:nvSpPr>
          <p:spPr bwMode="auto">
            <a:xfrm>
              <a:off x="1795" y="2089"/>
              <a:ext cx="681" cy="360"/>
            </a:xfrm>
            <a:custGeom>
              <a:avLst/>
              <a:gdLst>
                <a:gd name="T0" fmla="*/ 15 w 681"/>
                <a:gd name="T1" fmla="*/ 358 h 361"/>
                <a:gd name="T2" fmla="*/ 680 w 681"/>
                <a:gd name="T3" fmla="*/ 32 h 361"/>
                <a:gd name="T4" fmla="*/ 662 w 681"/>
                <a:gd name="T5" fmla="*/ 0 h 361"/>
                <a:gd name="T6" fmla="*/ 406 w 681"/>
                <a:gd name="T7" fmla="*/ 108 h 361"/>
                <a:gd name="T8" fmla="*/ 284 w 681"/>
                <a:gd name="T9" fmla="*/ 168 h 361"/>
                <a:gd name="T10" fmla="*/ 0 w 681"/>
                <a:gd name="T11" fmla="*/ 349 h 361"/>
                <a:gd name="T12" fmla="*/ 11 w 681"/>
                <a:gd name="T13" fmla="*/ 360 h 361"/>
                <a:gd name="T14" fmla="*/ 15 w 681"/>
                <a:gd name="T15" fmla="*/ 358 h 361"/>
                <a:gd name="T16" fmla="*/ 0 60000 65536"/>
                <a:gd name="T17" fmla="*/ 0 60000 65536"/>
                <a:gd name="T18" fmla="*/ 0 60000 65536"/>
                <a:gd name="T19" fmla="*/ 0 60000 65536"/>
                <a:gd name="T20" fmla="*/ 0 60000 65536"/>
                <a:gd name="T21" fmla="*/ 0 60000 65536"/>
                <a:gd name="T22" fmla="*/ 0 60000 65536"/>
                <a:gd name="T23" fmla="*/ 0 60000 65536"/>
                <a:gd name="T24" fmla="*/ 0 w 681"/>
                <a:gd name="T25" fmla="*/ 0 h 361"/>
                <a:gd name="T26" fmla="*/ 681 w 681"/>
                <a:gd name="T27" fmla="*/ 361 h 3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1" h="361">
                  <a:moveTo>
                    <a:pt x="15" y="358"/>
                  </a:moveTo>
                  <a:lnTo>
                    <a:pt x="680" y="32"/>
                  </a:lnTo>
                  <a:lnTo>
                    <a:pt x="662" y="0"/>
                  </a:lnTo>
                  <a:lnTo>
                    <a:pt x="406" y="108"/>
                  </a:lnTo>
                  <a:lnTo>
                    <a:pt x="284" y="168"/>
                  </a:lnTo>
                  <a:lnTo>
                    <a:pt x="0" y="349"/>
                  </a:lnTo>
                  <a:lnTo>
                    <a:pt x="11" y="360"/>
                  </a:lnTo>
                  <a:lnTo>
                    <a:pt x="15" y="358"/>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80" name="Freeform 76"/>
            <p:cNvSpPr>
              <a:spLocks/>
            </p:cNvSpPr>
            <p:nvPr/>
          </p:nvSpPr>
          <p:spPr bwMode="auto">
            <a:xfrm>
              <a:off x="2270" y="2331"/>
              <a:ext cx="11" cy="11"/>
            </a:xfrm>
            <a:custGeom>
              <a:avLst/>
              <a:gdLst>
                <a:gd name="T0" fmla="*/ 13 w 14"/>
                <a:gd name="T1" fmla="*/ 10 h 11"/>
                <a:gd name="T2" fmla="*/ 0 w 14"/>
                <a:gd name="T3" fmla="*/ 0 h 11"/>
                <a:gd name="T4" fmla="*/ 13 w 14"/>
                <a:gd name="T5" fmla="*/ 10 h 11"/>
                <a:gd name="T6" fmla="*/ 0 60000 65536"/>
                <a:gd name="T7" fmla="*/ 0 60000 65536"/>
                <a:gd name="T8" fmla="*/ 0 60000 65536"/>
                <a:gd name="T9" fmla="*/ 0 w 14"/>
                <a:gd name="T10" fmla="*/ 0 h 11"/>
                <a:gd name="T11" fmla="*/ 14 w 14"/>
                <a:gd name="T12" fmla="*/ 11 h 11"/>
              </a:gdLst>
              <a:ahLst/>
              <a:cxnLst>
                <a:cxn ang="T6">
                  <a:pos x="T0" y="T1"/>
                </a:cxn>
                <a:cxn ang="T7">
                  <a:pos x="T2" y="T3"/>
                </a:cxn>
                <a:cxn ang="T8">
                  <a:pos x="T4" y="T5"/>
                </a:cxn>
              </a:cxnLst>
              <a:rect l="T9" t="T10" r="T11" b="T12"/>
              <a:pathLst>
                <a:path w="14" h="11">
                  <a:moveTo>
                    <a:pt x="13" y="10"/>
                  </a:moveTo>
                  <a:lnTo>
                    <a:pt x="0" y="0"/>
                  </a:lnTo>
                  <a:lnTo>
                    <a:pt x="13" y="10"/>
                  </a:lnTo>
                </a:path>
              </a:pathLst>
            </a:custGeom>
            <a:solidFill>
              <a:srgbClr val="BFBFBF"/>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81" name="Line 77"/>
            <p:cNvSpPr>
              <a:spLocks noChangeShapeType="1"/>
            </p:cNvSpPr>
            <p:nvPr/>
          </p:nvSpPr>
          <p:spPr bwMode="auto">
            <a:xfrm flipH="1" flipV="1">
              <a:off x="2267" y="2327"/>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2" name="Line 78"/>
            <p:cNvSpPr>
              <a:spLocks noChangeShapeType="1"/>
            </p:cNvSpPr>
            <p:nvPr/>
          </p:nvSpPr>
          <p:spPr bwMode="auto">
            <a:xfrm flipH="1" flipV="1">
              <a:off x="2270" y="2324"/>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3" name="Line 79"/>
            <p:cNvSpPr>
              <a:spLocks noChangeShapeType="1"/>
            </p:cNvSpPr>
            <p:nvPr/>
          </p:nvSpPr>
          <p:spPr bwMode="auto">
            <a:xfrm flipH="1" flipV="1">
              <a:off x="2278" y="2320"/>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4" name="Line 80"/>
            <p:cNvSpPr>
              <a:spLocks noChangeShapeType="1"/>
            </p:cNvSpPr>
            <p:nvPr/>
          </p:nvSpPr>
          <p:spPr bwMode="auto">
            <a:xfrm flipH="1" flipV="1">
              <a:off x="2274" y="2316"/>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5" name="Line 81"/>
            <p:cNvSpPr>
              <a:spLocks noChangeShapeType="1"/>
            </p:cNvSpPr>
            <p:nvPr/>
          </p:nvSpPr>
          <p:spPr bwMode="auto">
            <a:xfrm flipH="1" flipV="1">
              <a:off x="2282" y="2313"/>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6" name="Line 82"/>
            <p:cNvSpPr>
              <a:spLocks noChangeShapeType="1"/>
            </p:cNvSpPr>
            <p:nvPr/>
          </p:nvSpPr>
          <p:spPr bwMode="auto">
            <a:xfrm flipH="1" flipV="1">
              <a:off x="2282" y="2306"/>
              <a:ext cx="22" cy="21"/>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7" name="Line 83"/>
            <p:cNvSpPr>
              <a:spLocks noChangeShapeType="1"/>
            </p:cNvSpPr>
            <p:nvPr/>
          </p:nvSpPr>
          <p:spPr bwMode="auto">
            <a:xfrm flipH="1" flipV="1">
              <a:off x="2285" y="2306"/>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8" name="Line 84"/>
            <p:cNvSpPr>
              <a:spLocks noChangeShapeType="1"/>
            </p:cNvSpPr>
            <p:nvPr/>
          </p:nvSpPr>
          <p:spPr bwMode="auto">
            <a:xfrm flipH="1" flipV="1">
              <a:off x="2293" y="2299"/>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89" name="Line 85"/>
            <p:cNvSpPr>
              <a:spLocks noChangeShapeType="1"/>
            </p:cNvSpPr>
            <p:nvPr/>
          </p:nvSpPr>
          <p:spPr bwMode="auto">
            <a:xfrm flipH="1" flipV="1">
              <a:off x="2296" y="2299"/>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0" name="Line 86"/>
            <p:cNvSpPr>
              <a:spLocks noChangeShapeType="1"/>
            </p:cNvSpPr>
            <p:nvPr/>
          </p:nvSpPr>
          <p:spPr bwMode="auto">
            <a:xfrm flipH="1" flipV="1">
              <a:off x="2300" y="2291"/>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1" name="Line 87"/>
            <p:cNvSpPr>
              <a:spLocks noChangeShapeType="1"/>
            </p:cNvSpPr>
            <p:nvPr/>
          </p:nvSpPr>
          <p:spPr bwMode="auto">
            <a:xfrm flipH="1" flipV="1">
              <a:off x="2300" y="2291"/>
              <a:ext cx="26"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2" name="Line 88"/>
            <p:cNvSpPr>
              <a:spLocks noChangeShapeType="1"/>
            </p:cNvSpPr>
            <p:nvPr/>
          </p:nvSpPr>
          <p:spPr bwMode="auto">
            <a:xfrm flipH="1" flipV="1">
              <a:off x="2307" y="2284"/>
              <a:ext cx="22" cy="21"/>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3" name="Line 89"/>
            <p:cNvSpPr>
              <a:spLocks noChangeShapeType="1"/>
            </p:cNvSpPr>
            <p:nvPr/>
          </p:nvSpPr>
          <p:spPr bwMode="auto">
            <a:xfrm flipH="1" flipV="1">
              <a:off x="2307" y="2284"/>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4" name="Line 90"/>
            <p:cNvSpPr>
              <a:spLocks noChangeShapeType="1"/>
            </p:cNvSpPr>
            <p:nvPr/>
          </p:nvSpPr>
          <p:spPr bwMode="auto">
            <a:xfrm flipH="1" flipV="1">
              <a:off x="2311" y="2277"/>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5" name="Line 91"/>
            <p:cNvSpPr>
              <a:spLocks noChangeShapeType="1"/>
            </p:cNvSpPr>
            <p:nvPr/>
          </p:nvSpPr>
          <p:spPr bwMode="auto">
            <a:xfrm flipH="1" flipV="1">
              <a:off x="2315" y="2277"/>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6" name="Line 92"/>
            <p:cNvSpPr>
              <a:spLocks noChangeShapeType="1"/>
            </p:cNvSpPr>
            <p:nvPr/>
          </p:nvSpPr>
          <p:spPr bwMode="auto">
            <a:xfrm flipH="1" flipV="1">
              <a:off x="2322" y="2270"/>
              <a:ext cx="18"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7" name="Line 93"/>
            <p:cNvSpPr>
              <a:spLocks noChangeShapeType="1"/>
            </p:cNvSpPr>
            <p:nvPr/>
          </p:nvSpPr>
          <p:spPr bwMode="auto">
            <a:xfrm flipH="1" flipV="1">
              <a:off x="2322" y="2267"/>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8" name="Line 94"/>
            <p:cNvSpPr>
              <a:spLocks noChangeShapeType="1"/>
            </p:cNvSpPr>
            <p:nvPr/>
          </p:nvSpPr>
          <p:spPr bwMode="auto">
            <a:xfrm flipH="1" flipV="1">
              <a:off x="2326" y="2263"/>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99" name="Line 95"/>
            <p:cNvSpPr>
              <a:spLocks noChangeShapeType="1"/>
            </p:cNvSpPr>
            <p:nvPr/>
          </p:nvSpPr>
          <p:spPr bwMode="auto">
            <a:xfrm flipH="1" flipV="1">
              <a:off x="2329" y="2259"/>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00" name="Line 96"/>
            <p:cNvSpPr>
              <a:spLocks noChangeShapeType="1"/>
            </p:cNvSpPr>
            <p:nvPr/>
          </p:nvSpPr>
          <p:spPr bwMode="auto">
            <a:xfrm flipH="1" flipV="1">
              <a:off x="2333" y="2256"/>
              <a:ext cx="22" cy="1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01" name="Freeform 97"/>
            <p:cNvSpPr>
              <a:spLocks/>
            </p:cNvSpPr>
            <p:nvPr/>
          </p:nvSpPr>
          <p:spPr bwMode="auto">
            <a:xfrm>
              <a:off x="2267" y="2256"/>
              <a:ext cx="88" cy="89"/>
            </a:xfrm>
            <a:custGeom>
              <a:avLst/>
              <a:gdLst>
                <a:gd name="T0" fmla="*/ 89 w 90"/>
                <a:gd name="T1" fmla="*/ 13 h 90"/>
                <a:gd name="T2" fmla="*/ 76 w 90"/>
                <a:gd name="T3" fmla="*/ 0 h 90"/>
                <a:gd name="T4" fmla="*/ 0 w 90"/>
                <a:gd name="T5" fmla="*/ 76 h 90"/>
                <a:gd name="T6" fmla="*/ 13 w 90"/>
                <a:gd name="T7" fmla="*/ 89 h 90"/>
                <a:gd name="T8" fmla="*/ 89 w 90"/>
                <a:gd name="T9" fmla="*/ 13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89" y="13"/>
                  </a:moveTo>
                  <a:lnTo>
                    <a:pt x="76" y="0"/>
                  </a:lnTo>
                  <a:lnTo>
                    <a:pt x="0" y="76"/>
                  </a:lnTo>
                  <a:lnTo>
                    <a:pt x="13" y="89"/>
                  </a:lnTo>
                  <a:lnTo>
                    <a:pt x="89" y="13"/>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2" name="Freeform 98"/>
            <p:cNvSpPr>
              <a:spLocks/>
            </p:cNvSpPr>
            <p:nvPr/>
          </p:nvSpPr>
          <p:spPr bwMode="auto">
            <a:xfrm>
              <a:off x="2116" y="2113"/>
              <a:ext cx="55" cy="53"/>
            </a:xfrm>
            <a:custGeom>
              <a:avLst/>
              <a:gdLst>
                <a:gd name="T0" fmla="*/ 54 w 55"/>
                <a:gd name="T1" fmla="*/ 31 h 51"/>
                <a:gd name="T2" fmla="*/ 21 w 55"/>
                <a:gd name="T3" fmla="*/ 0 h 51"/>
                <a:gd name="T4" fmla="*/ 0 w 55"/>
                <a:gd name="T5" fmla="*/ 19 h 51"/>
                <a:gd name="T6" fmla="*/ 32 w 55"/>
                <a:gd name="T7" fmla="*/ 50 h 51"/>
                <a:gd name="T8" fmla="*/ 54 w 55"/>
                <a:gd name="T9" fmla="*/ 31 h 51"/>
                <a:gd name="T10" fmla="*/ 0 60000 65536"/>
                <a:gd name="T11" fmla="*/ 0 60000 65536"/>
                <a:gd name="T12" fmla="*/ 0 60000 65536"/>
                <a:gd name="T13" fmla="*/ 0 60000 65536"/>
                <a:gd name="T14" fmla="*/ 0 60000 65536"/>
                <a:gd name="T15" fmla="*/ 0 w 55"/>
                <a:gd name="T16" fmla="*/ 0 h 51"/>
                <a:gd name="T17" fmla="*/ 55 w 55"/>
                <a:gd name="T18" fmla="*/ 51 h 51"/>
              </a:gdLst>
              <a:ahLst/>
              <a:cxnLst>
                <a:cxn ang="T10">
                  <a:pos x="T0" y="T1"/>
                </a:cxn>
                <a:cxn ang="T11">
                  <a:pos x="T2" y="T3"/>
                </a:cxn>
                <a:cxn ang="T12">
                  <a:pos x="T4" y="T5"/>
                </a:cxn>
                <a:cxn ang="T13">
                  <a:pos x="T6" y="T7"/>
                </a:cxn>
                <a:cxn ang="T14">
                  <a:pos x="T8" y="T9"/>
                </a:cxn>
              </a:cxnLst>
              <a:rect l="T15" t="T16" r="T17" b="T18"/>
              <a:pathLst>
                <a:path w="55" h="51">
                  <a:moveTo>
                    <a:pt x="54" y="31"/>
                  </a:moveTo>
                  <a:lnTo>
                    <a:pt x="21" y="0"/>
                  </a:lnTo>
                  <a:lnTo>
                    <a:pt x="0" y="19"/>
                  </a:lnTo>
                  <a:lnTo>
                    <a:pt x="32" y="50"/>
                  </a:lnTo>
                  <a:lnTo>
                    <a:pt x="54" y="31"/>
                  </a:lnTo>
                </a:path>
              </a:pathLst>
            </a:custGeom>
            <a:solidFill>
              <a:srgbClr val="99999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03" name="Freeform 99"/>
            <p:cNvSpPr>
              <a:spLocks/>
            </p:cNvSpPr>
            <p:nvPr/>
          </p:nvSpPr>
          <p:spPr bwMode="auto">
            <a:xfrm>
              <a:off x="2116" y="2113"/>
              <a:ext cx="52" cy="53"/>
            </a:xfrm>
            <a:custGeom>
              <a:avLst/>
              <a:gdLst>
                <a:gd name="T0" fmla="*/ 51 w 52"/>
                <a:gd name="T1" fmla="*/ 30 h 52"/>
                <a:gd name="T2" fmla="*/ 20 w 52"/>
                <a:gd name="T3" fmla="*/ 0 h 52"/>
                <a:gd name="T4" fmla="*/ 0 w 52"/>
                <a:gd name="T5" fmla="*/ 21 h 52"/>
                <a:gd name="T6" fmla="*/ 31 w 52"/>
                <a:gd name="T7" fmla="*/ 51 h 52"/>
                <a:gd name="T8" fmla="*/ 51 w 52"/>
                <a:gd name="T9" fmla="*/ 30 h 52"/>
                <a:gd name="T10" fmla="*/ 0 60000 65536"/>
                <a:gd name="T11" fmla="*/ 0 60000 65536"/>
                <a:gd name="T12" fmla="*/ 0 60000 65536"/>
                <a:gd name="T13" fmla="*/ 0 60000 65536"/>
                <a:gd name="T14" fmla="*/ 0 60000 65536"/>
                <a:gd name="T15" fmla="*/ 0 w 52"/>
                <a:gd name="T16" fmla="*/ 0 h 52"/>
                <a:gd name="T17" fmla="*/ 52 w 52"/>
                <a:gd name="T18" fmla="*/ 52 h 52"/>
              </a:gdLst>
              <a:ahLst/>
              <a:cxnLst>
                <a:cxn ang="T10">
                  <a:pos x="T0" y="T1"/>
                </a:cxn>
                <a:cxn ang="T11">
                  <a:pos x="T2" y="T3"/>
                </a:cxn>
                <a:cxn ang="T12">
                  <a:pos x="T4" y="T5"/>
                </a:cxn>
                <a:cxn ang="T13">
                  <a:pos x="T6" y="T7"/>
                </a:cxn>
                <a:cxn ang="T14">
                  <a:pos x="T8" y="T9"/>
                </a:cxn>
              </a:cxnLst>
              <a:rect l="T15" t="T16" r="T17" b="T18"/>
              <a:pathLst>
                <a:path w="52" h="52">
                  <a:moveTo>
                    <a:pt x="51" y="30"/>
                  </a:moveTo>
                  <a:lnTo>
                    <a:pt x="20" y="0"/>
                  </a:lnTo>
                  <a:lnTo>
                    <a:pt x="0" y="21"/>
                  </a:lnTo>
                  <a:lnTo>
                    <a:pt x="31" y="51"/>
                  </a:lnTo>
                  <a:lnTo>
                    <a:pt x="51" y="30"/>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4" name="Freeform 100"/>
            <p:cNvSpPr>
              <a:spLocks/>
            </p:cNvSpPr>
            <p:nvPr/>
          </p:nvSpPr>
          <p:spPr bwMode="auto">
            <a:xfrm>
              <a:off x="2455" y="2437"/>
              <a:ext cx="55" cy="53"/>
            </a:xfrm>
            <a:custGeom>
              <a:avLst/>
              <a:gdLst>
                <a:gd name="T0" fmla="*/ 53 w 54"/>
                <a:gd name="T1" fmla="*/ 31 h 53"/>
                <a:gd name="T2" fmla="*/ 21 w 54"/>
                <a:gd name="T3" fmla="*/ 0 h 53"/>
                <a:gd name="T4" fmla="*/ 0 w 54"/>
                <a:gd name="T5" fmla="*/ 21 h 53"/>
                <a:gd name="T6" fmla="*/ 32 w 54"/>
                <a:gd name="T7" fmla="*/ 52 h 53"/>
                <a:gd name="T8" fmla="*/ 53 w 54"/>
                <a:gd name="T9" fmla="*/ 31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53" y="31"/>
                  </a:moveTo>
                  <a:lnTo>
                    <a:pt x="21" y="0"/>
                  </a:lnTo>
                  <a:lnTo>
                    <a:pt x="0" y="21"/>
                  </a:lnTo>
                  <a:lnTo>
                    <a:pt x="32" y="52"/>
                  </a:lnTo>
                  <a:lnTo>
                    <a:pt x="53" y="31"/>
                  </a:lnTo>
                </a:path>
              </a:pathLst>
            </a:custGeom>
            <a:solidFill>
              <a:schemeClr val="bg2"/>
            </a:solid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5" name="Freeform 101"/>
            <p:cNvSpPr>
              <a:spLocks/>
            </p:cNvSpPr>
            <p:nvPr/>
          </p:nvSpPr>
          <p:spPr bwMode="auto">
            <a:xfrm>
              <a:off x="2558" y="2007"/>
              <a:ext cx="26" cy="32"/>
            </a:xfrm>
            <a:custGeom>
              <a:avLst/>
              <a:gdLst>
                <a:gd name="T0" fmla="*/ 27 w 28"/>
                <a:gd name="T1" fmla="*/ 15 h 29"/>
                <a:gd name="T2" fmla="*/ 12 w 28"/>
                <a:gd name="T3" fmla="*/ 28 h 29"/>
                <a:gd name="T4" fmla="*/ 0 w 28"/>
                <a:gd name="T5" fmla="*/ 17 h 29"/>
                <a:gd name="T6" fmla="*/ 12 w 28"/>
                <a:gd name="T7" fmla="*/ 0 h 29"/>
                <a:gd name="T8" fmla="*/ 27 w 28"/>
                <a:gd name="T9" fmla="*/ 15 h 29"/>
                <a:gd name="T10" fmla="*/ 0 60000 65536"/>
                <a:gd name="T11" fmla="*/ 0 60000 65536"/>
                <a:gd name="T12" fmla="*/ 0 60000 65536"/>
                <a:gd name="T13" fmla="*/ 0 60000 65536"/>
                <a:gd name="T14" fmla="*/ 0 60000 65536"/>
                <a:gd name="T15" fmla="*/ 0 w 28"/>
                <a:gd name="T16" fmla="*/ 0 h 29"/>
                <a:gd name="T17" fmla="*/ 28 w 28"/>
                <a:gd name="T18" fmla="*/ 29 h 29"/>
              </a:gdLst>
              <a:ahLst/>
              <a:cxnLst>
                <a:cxn ang="T10">
                  <a:pos x="T0" y="T1"/>
                </a:cxn>
                <a:cxn ang="T11">
                  <a:pos x="T2" y="T3"/>
                </a:cxn>
                <a:cxn ang="T12">
                  <a:pos x="T4" y="T5"/>
                </a:cxn>
                <a:cxn ang="T13">
                  <a:pos x="T6" y="T7"/>
                </a:cxn>
                <a:cxn ang="T14">
                  <a:pos x="T8" y="T9"/>
                </a:cxn>
              </a:cxnLst>
              <a:rect l="T15" t="T16" r="T17" b="T18"/>
              <a:pathLst>
                <a:path w="28" h="29">
                  <a:moveTo>
                    <a:pt x="27" y="15"/>
                  </a:moveTo>
                  <a:lnTo>
                    <a:pt x="12" y="28"/>
                  </a:lnTo>
                  <a:lnTo>
                    <a:pt x="0" y="17"/>
                  </a:lnTo>
                  <a:lnTo>
                    <a:pt x="12" y="0"/>
                  </a:lnTo>
                  <a:lnTo>
                    <a:pt x="27" y="15"/>
                  </a:lnTo>
                </a:path>
              </a:pathLst>
            </a:custGeom>
            <a:solidFill>
              <a:srgbClr val="D9D9D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06" name="Freeform 102"/>
            <p:cNvSpPr>
              <a:spLocks/>
            </p:cNvSpPr>
            <p:nvPr/>
          </p:nvSpPr>
          <p:spPr bwMode="auto">
            <a:xfrm>
              <a:off x="2558" y="2007"/>
              <a:ext cx="26" cy="32"/>
            </a:xfrm>
            <a:custGeom>
              <a:avLst/>
              <a:gdLst>
                <a:gd name="T0" fmla="*/ 27 w 28"/>
                <a:gd name="T1" fmla="*/ 15 h 29"/>
                <a:gd name="T2" fmla="*/ 12 w 28"/>
                <a:gd name="T3" fmla="*/ 28 h 29"/>
                <a:gd name="T4" fmla="*/ 0 w 28"/>
                <a:gd name="T5" fmla="*/ 17 h 29"/>
                <a:gd name="T6" fmla="*/ 12 w 28"/>
                <a:gd name="T7" fmla="*/ 0 h 29"/>
                <a:gd name="T8" fmla="*/ 27 w 28"/>
                <a:gd name="T9" fmla="*/ 15 h 29"/>
                <a:gd name="T10" fmla="*/ 0 60000 65536"/>
                <a:gd name="T11" fmla="*/ 0 60000 65536"/>
                <a:gd name="T12" fmla="*/ 0 60000 65536"/>
                <a:gd name="T13" fmla="*/ 0 60000 65536"/>
                <a:gd name="T14" fmla="*/ 0 60000 65536"/>
                <a:gd name="T15" fmla="*/ 0 w 28"/>
                <a:gd name="T16" fmla="*/ 0 h 29"/>
                <a:gd name="T17" fmla="*/ 28 w 28"/>
                <a:gd name="T18" fmla="*/ 29 h 29"/>
              </a:gdLst>
              <a:ahLst/>
              <a:cxnLst>
                <a:cxn ang="T10">
                  <a:pos x="T0" y="T1"/>
                </a:cxn>
                <a:cxn ang="T11">
                  <a:pos x="T2" y="T3"/>
                </a:cxn>
                <a:cxn ang="T12">
                  <a:pos x="T4" y="T5"/>
                </a:cxn>
                <a:cxn ang="T13">
                  <a:pos x="T6" y="T7"/>
                </a:cxn>
                <a:cxn ang="T14">
                  <a:pos x="T8" y="T9"/>
                </a:cxn>
              </a:cxnLst>
              <a:rect l="T15" t="T16" r="T17" b="T18"/>
              <a:pathLst>
                <a:path w="28" h="29">
                  <a:moveTo>
                    <a:pt x="27" y="15"/>
                  </a:moveTo>
                  <a:lnTo>
                    <a:pt x="12" y="28"/>
                  </a:lnTo>
                  <a:lnTo>
                    <a:pt x="0" y="17"/>
                  </a:lnTo>
                  <a:lnTo>
                    <a:pt x="12" y="0"/>
                  </a:lnTo>
                  <a:lnTo>
                    <a:pt x="27" y="15"/>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7" name="Freeform 103"/>
            <p:cNvSpPr>
              <a:spLocks/>
            </p:cNvSpPr>
            <p:nvPr/>
          </p:nvSpPr>
          <p:spPr bwMode="auto">
            <a:xfrm>
              <a:off x="2569" y="2007"/>
              <a:ext cx="22" cy="18"/>
            </a:xfrm>
            <a:custGeom>
              <a:avLst/>
              <a:gdLst>
                <a:gd name="T0" fmla="*/ 21 w 22"/>
                <a:gd name="T1" fmla="*/ 16 h 20"/>
                <a:gd name="T2" fmla="*/ 3 w 22"/>
                <a:gd name="T3" fmla="*/ 0 h 20"/>
                <a:gd name="T4" fmla="*/ 0 w 22"/>
                <a:gd name="T5" fmla="*/ 3 h 20"/>
                <a:gd name="T6" fmla="*/ 18 w 22"/>
                <a:gd name="T7" fmla="*/ 19 h 20"/>
                <a:gd name="T8" fmla="*/ 21 w 22"/>
                <a:gd name="T9" fmla="*/ 16 h 20"/>
                <a:gd name="T10" fmla="*/ 0 60000 65536"/>
                <a:gd name="T11" fmla="*/ 0 60000 65536"/>
                <a:gd name="T12" fmla="*/ 0 60000 65536"/>
                <a:gd name="T13" fmla="*/ 0 60000 65536"/>
                <a:gd name="T14" fmla="*/ 0 60000 65536"/>
                <a:gd name="T15" fmla="*/ 0 w 22"/>
                <a:gd name="T16" fmla="*/ 0 h 20"/>
                <a:gd name="T17" fmla="*/ 22 w 22"/>
                <a:gd name="T18" fmla="*/ 20 h 20"/>
              </a:gdLst>
              <a:ahLst/>
              <a:cxnLst>
                <a:cxn ang="T10">
                  <a:pos x="T0" y="T1"/>
                </a:cxn>
                <a:cxn ang="T11">
                  <a:pos x="T2" y="T3"/>
                </a:cxn>
                <a:cxn ang="T12">
                  <a:pos x="T4" y="T5"/>
                </a:cxn>
                <a:cxn ang="T13">
                  <a:pos x="T6" y="T7"/>
                </a:cxn>
                <a:cxn ang="T14">
                  <a:pos x="T8" y="T9"/>
                </a:cxn>
              </a:cxnLst>
              <a:rect l="T15" t="T16" r="T17" b="T18"/>
              <a:pathLst>
                <a:path w="22" h="20">
                  <a:moveTo>
                    <a:pt x="21" y="16"/>
                  </a:moveTo>
                  <a:lnTo>
                    <a:pt x="3" y="0"/>
                  </a:lnTo>
                  <a:lnTo>
                    <a:pt x="0" y="3"/>
                  </a:lnTo>
                  <a:lnTo>
                    <a:pt x="18" y="19"/>
                  </a:lnTo>
                  <a:lnTo>
                    <a:pt x="21" y="16"/>
                  </a:lnTo>
                </a:path>
              </a:pathLst>
            </a:custGeom>
            <a:solidFill>
              <a:srgbClr val="CCCCCC"/>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08" name="Freeform 104"/>
            <p:cNvSpPr>
              <a:spLocks/>
            </p:cNvSpPr>
            <p:nvPr/>
          </p:nvSpPr>
          <p:spPr bwMode="auto">
            <a:xfrm>
              <a:off x="2569" y="2007"/>
              <a:ext cx="22" cy="18"/>
            </a:xfrm>
            <a:custGeom>
              <a:avLst/>
              <a:gdLst>
                <a:gd name="T0" fmla="*/ 21 w 22"/>
                <a:gd name="T1" fmla="*/ 16 h 20"/>
                <a:gd name="T2" fmla="*/ 3 w 22"/>
                <a:gd name="T3" fmla="*/ 0 h 20"/>
                <a:gd name="T4" fmla="*/ 0 w 22"/>
                <a:gd name="T5" fmla="*/ 3 h 20"/>
                <a:gd name="T6" fmla="*/ 18 w 22"/>
                <a:gd name="T7" fmla="*/ 19 h 20"/>
                <a:gd name="T8" fmla="*/ 21 w 22"/>
                <a:gd name="T9" fmla="*/ 16 h 20"/>
                <a:gd name="T10" fmla="*/ 0 60000 65536"/>
                <a:gd name="T11" fmla="*/ 0 60000 65536"/>
                <a:gd name="T12" fmla="*/ 0 60000 65536"/>
                <a:gd name="T13" fmla="*/ 0 60000 65536"/>
                <a:gd name="T14" fmla="*/ 0 60000 65536"/>
                <a:gd name="T15" fmla="*/ 0 w 22"/>
                <a:gd name="T16" fmla="*/ 0 h 20"/>
                <a:gd name="T17" fmla="*/ 22 w 22"/>
                <a:gd name="T18" fmla="*/ 20 h 20"/>
              </a:gdLst>
              <a:ahLst/>
              <a:cxnLst>
                <a:cxn ang="T10">
                  <a:pos x="T0" y="T1"/>
                </a:cxn>
                <a:cxn ang="T11">
                  <a:pos x="T2" y="T3"/>
                </a:cxn>
                <a:cxn ang="T12">
                  <a:pos x="T4" y="T5"/>
                </a:cxn>
                <a:cxn ang="T13">
                  <a:pos x="T6" y="T7"/>
                </a:cxn>
                <a:cxn ang="T14">
                  <a:pos x="T8" y="T9"/>
                </a:cxn>
              </a:cxnLst>
              <a:rect l="T15" t="T16" r="T17" b="T18"/>
              <a:pathLst>
                <a:path w="22" h="20">
                  <a:moveTo>
                    <a:pt x="21" y="16"/>
                  </a:moveTo>
                  <a:lnTo>
                    <a:pt x="3" y="0"/>
                  </a:lnTo>
                  <a:lnTo>
                    <a:pt x="0" y="3"/>
                  </a:lnTo>
                  <a:lnTo>
                    <a:pt x="18" y="19"/>
                  </a:lnTo>
                  <a:lnTo>
                    <a:pt x="21" y="16"/>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09" name="Freeform 105"/>
            <p:cNvSpPr>
              <a:spLocks/>
            </p:cNvSpPr>
            <p:nvPr/>
          </p:nvSpPr>
          <p:spPr bwMode="auto">
            <a:xfrm>
              <a:off x="2565" y="1957"/>
              <a:ext cx="70" cy="71"/>
            </a:xfrm>
            <a:custGeom>
              <a:avLst/>
              <a:gdLst>
                <a:gd name="T0" fmla="*/ 69 w 70"/>
                <a:gd name="T1" fmla="*/ 27 h 70"/>
                <a:gd name="T2" fmla="*/ 41 w 70"/>
                <a:gd name="T3" fmla="*/ 0 h 70"/>
                <a:gd name="T4" fmla="*/ 0 w 70"/>
                <a:gd name="T5" fmla="*/ 42 h 70"/>
                <a:gd name="T6" fmla="*/ 28 w 70"/>
                <a:gd name="T7" fmla="*/ 69 h 70"/>
                <a:gd name="T8" fmla="*/ 69 w 70"/>
                <a:gd name="T9" fmla="*/ 27 h 70"/>
                <a:gd name="T10" fmla="*/ 0 60000 65536"/>
                <a:gd name="T11" fmla="*/ 0 60000 65536"/>
                <a:gd name="T12" fmla="*/ 0 60000 65536"/>
                <a:gd name="T13" fmla="*/ 0 60000 65536"/>
                <a:gd name="T14" fmla="*/ 0 60000 65536"/>
                <a:gd name="T15" fmla="*/ 0 w 70"/>
                <a:gd name="T16" fmla="*/ 0 h 70"/>
                <a:gd name="T17" fmla="*/ 70 w 70"/>
                <a:gd name="T18" fmla="*/ 70 h 70"/>
              </a:gdLst>
              <a:ahLst/>
              <a:cxnLst>
                <a:cxn ang="T10">
                  <a:pos x="T0" y="T1"/>
                </a:cxn>
                <a:cxn ang="T11">
                  <a:pos x="T2" y="T3"/>
                </a:cxn>
                <a:cxn ang="T12">
                  <a:pos x="T4" y="T5"/>
                </a:cxn>
                <a:cxn ang="T13">
                  <a:pos x="T6" y="T7"/>
                </a:cxn>
                <a:cxn ang="T14">
                  <a:pos x="T8" y="T9"/>
                </a:cxn>
              </a:cxnLst>
              <a:rect l="T15" t="T16" r="T17" b="T18"/>
              <a:pathLst>
                <a:path w="70" h="70">
                  <a:moveTo>
                    <a:pt x="69" y="27"/>
                  </a:moveTo>
                  <a:lnTo>
                    <a:pt x="41" y="0"/>
                  </a:lnTo>
                  <a:lnTo>
                    <a:pt x="0" y="42"/>
                  </a:lnTo>
                  <a:lnTo>
                    <a:pt x="28" y="69"/>
                  </a:lnTo>
                  <a:lnTo>
                    <a:pt x="69" y="27"/>
                  </a:lnTo>
                </a:path>
              </a:pathLst>
            </a:custGeom>
            <a:solidFill>
              <a:srgbClr val="999999"/>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10" name="Freeform 106"/>
            <p:cNvSpPr>
              <a:spLocks/>
            </p:cNvSpPr>
            <p:nvPr/>
          </p:nvSpPr>
          <p:spPr bwMode="auto">
            <a:xfrm>
              <a:off x="2565" y="1957"/>
              <a:ext cx="70" cy="71"/>
            </a:xfrm>
            <a:custGeom>
              <a:avLst/>
              <a:gdLst>
                <a:gd name="T0" fmla="*/ 69 w 70"/>
                <a:gd name="T1" fmla="*/ 27 h 70"/>
                <a:gd name="T2" fmla="*/ 41 w 70"/>
                <a:gd name="T3" fmla="*/ 0 h 70"/>
                <a:gd name="T4" fmla="*/ 0 w 70"/>
                <a:gd name="T5" fmla="*/ 42 h 70"/>
                <a:gd name="T6" fmla="*/ 28 w 70"/>
                <a:gd name="T7" fmla="*/ 69 h 70"/>
                <a:gd name="T8" fmla="*/ 69 w 70"/>
                <a:gd name="T9" fmla="*/ 27 h 70"/>
                <a:gd name="T10" fmla="*/ 0 60000 65536"/>
                <a:gd name="T11" fmla="*/ 0 60000 65536"/>
                <a:gd name="T12" fmla="*/ 0 60000 65536"/>
                <a:gd name="T13" fmla="*/ 0 60000 65536"/>
                <a:gd name="T14" fmla="*/ 0 60000 65536"/>
                <a:gd name="T15" fmla="*/ 0 w 70"/>
                <a:gd name="T16" fmla="*/ 0 h 70"/>
                <a:gd name="T17" fmla="*/ 70 w 70"/>
                <a:gd name="T18" fmla="*/ 70 h 70"/>
              </a:gdLst>
              <a:ahLst/>
              <a:cxnLst>
                <a:cxn ang="T10">
                  <a:pos x="T0" y="T1"/>
                </a:cxn>
                <a:cxn ang="T11">
                  <a:pos x="T2" y="T3"/>
                </a:cxn>
                <a:cxn ang="T12">
                  <a:pos x="T4" y="T5"/>
                </a:cxn>
                <a:cxn ang="T13">
                  <a:pos x="T6" y="T7"/>
                </a:cxn>
                <a:cxn ang="T14">
                  <a:pos x="T8" y="T9"/>
                </a:cxn>
              </a:cxnLst>
              <a:rect l="T15" t="T16" r="T17" b="T18"/>
              <a:pathLst>
                <a:path w="70" h="70">
                  <a:moveTo>
                    <a:pt x="69" y="27"/>
                  </a:moveTo>
                  <a:lnTo>
                    <a:pt x="41" y="0"/>
                  </a:lnTo>
                  <a:lnTo>
                    <a:pt x="0" y="42"/>
                  </a:lnTo>
                  <a:lnTo>
                    <a:pt x="28" y="69"/>
                  </a:lnTo>
                  <a:lnTo>
                    <a:pt x="69" y="27"/>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11" name="Line 107"/>
            <p:cNvSpPr>
              <a:spLocks noChangeShapeType="1"/>
            </p:cNvSpPr>
            <p:nvPr/>
          </p:nvSpPr>
          <p:spPr bwMode="auto">
            <a:xfrm flipH="1">
              <a:off x="2591" y="1985"/>
              <a:ext cx="41" cy="32"/>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12" name="Line 108"/>
            <p:cNvSpPr>
              <a:spLocks noChangeShapeType="1"/>
            </p:cNvSpPr>
            <p:nvPr/>
          </p:nvSpPr>
          <p:spPr bwMode="auto">
            <a:xfrm flipH="1">
              <a:off x="2583" y="1982"/>
              <a:ext cx="44" cy="28"/>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13" name="Line 109"/>
            <p:cNvSpPr>
              <a:spLocks noChangeShapeType="1"/>
            </p:cNvSpPr>
            <p:nvPr/>
          </p:nvSpPr>
          <p:spPr bwMode="auto">
            <a:xfrm flipH="1">
              <a:off x="2576" y="1975"/>
              <a:ext cx="44" cy="32"/>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14" name="Line 110"/>
            <p:cNvSpPr>
              <a:spLocks noChangeShapeType="1"/>
            </p:cNvSpPr>
            <p:nvPr/>
          </p:nvSpPr>
          <p:spPr bwMode="auto">
            <a:xfrm flipH="1">
              <a:off x="2569" y="1968"/>
              <a:ext cx="44" cy="32"/>
            </a:xfrm>
            <a:prstGeom prst="line">
              <a:avLst/>
            </a:prstGeom>
            <a:noFill/>
            <a:ln w="12700">
              <a:solidFill>
                <a:srgbClr val="000000"/>
              </a:solidFill>
              <a:round/>
              <a:headEnd/>
              <a:tailEnd/>
            </a:ln>
          </p:spPr>
          <p:txBody>
            <a:bodyPr wrap="none" anchor="ctr"/>
            <a:lstStyle/>
            <a:p>
              <a:pPr>
                <a:defRPr/>
              </a:pPr>
              <a:endParaRPr lang="en-US" dirty="0">
                <a:latin typeface="Arial" pitchFamily="34" charset="0"/>
              </a:endParaRPr>
            </a:p>
          </p:txBody>
        </p:sp>
        <p:sp>
          <p:nvSpPr>
            <p:cNvPr id="115" name="Freeform 111"/>
            <p:cNvSpPr>
              <a:spLocks/>
            </p:cNvSpPr>
            <p:nvPr/>
          </p:nvSpPr>
          <p:spPr bwMode="auto">
            <a:xfrm>
              <a:off x="2484" y="2024"/>
              <a:ext cx="85" cy="89"/>
            </a:xfrm>
            <a:custGeom>
              <a:avLst/>
              <a:gdLst>
                <a:gd name="T0" fmla="*/ 9 w 85"/>
                <a:gd name="T1" fmla="*/ 87 h 88"/>
                <a:gd name="T2" fmla="*/ 0 w 85"/>
                <a:gd name="T3" fmla="*/ 79 h 88"/>
                <a:gd name="T4" fmla="*/ 76 w 85"/>
                <a:gd name="T5" fmla="*/ 0 h 88"/>
                <a:gd name="T6" fmla="*/ 84 w 85"/>
                <a:gd name="T7" fmla="*/ 8 h 88"/>
                <a:gd name="T8" fmla="*/ 9 w 85"/>
                <a:gd name="T9" fmla="*/ 87 h 88"/>
                <a:gd name="T10" fmla="*/ 0 60000 65536"/>
                <a:gd name="T11" fmla="*/ 0 60000 65536"/>
                <a:gd name="T12" fmla="*/ 0 60000 65536"/>
                <a:gd name="T13" fmla="*/ 0 60000 65536"/>
                <a:gd name="T14" fmla="*/ 0 60000 65536"/>
                <a:gd name="T15" fmla="*/ 0 w 85"/>
                <a:gd name="T16" fmla="*/ 0 h 88"/>
                <a:gd name="T17" fmla="*/ 85 w 85"/>
                <a:gd name="T18" fmla="*/ 88 h 88"/>
              </a:gdLst>
              <a:ahLst/>
              <a:cxnLst>
                <a:cxn ang="T10">
                  <a:pos x="T0" y="T1"/>
                </a:cxn>
                <a:cxn ang="T11">
                  <a:pos x="T2" y="T3"/>
                </a:cxn>
                <a:cxn ang="T12">
                  <a:pos x="T4" y="T5"/>
                </a:cxn>
                <a:cxn ang="T13">
                  <a:pos x="T6" y="T7"/>
                </a:cxn>
                <a:cxn ang="T14">
                  <a:pos x="T8" y="T9"/>
                </a:cxn>
              </a:cxnLst>
              <a:rect l="T15" t="T16" r="T17" b="T18"/>
              <a:pathLst>
                <a:path w="85" h="88">
                  <a:moveTo>
                    <a:pt x="9" y="87"/>
                  </a:moveTo>
                  <a:lnTo>
                    <a:pt x="0" y="79"/>
                  </a:lnTo>
                  <a:lnTo>
                    <a:pt x="76" y="0"/>
                  </a:lnTo>
                  <a:lnTo>
                    <a:pt x="84" y="8"/>
                  </a:lnTo>
                  <a:lnTo>
                    <a:pt x="9" y="87"/>
                  </a:lnTo>
                </a:path>
              </a:pathLst>
            </a:custGeom>
            <a:solidFill>
              <a:srgbClr val="E5E5E5"/>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16" name="Freeform 112"/>
            <p:cNvSpPr>
              <a:spLocks/>
            </p:cNvSpPr>
            <p:nvPr/>
          </p:nvSpPr>
          <p:spPr bwMode="auto">
            <a:xfrm>
              <a:off x="2484" y="2024"/>
              <a:ext cx="85" cy="89"/>
            </a:xfrm>
            <a:custGeom>
              <a:avLst/>
              <a:gdLst>
                <a:gd name="T0" fmla="*/ 9 w 85"/>
                <a:gd name="T1" fmla="*/ 87 h 88"/>
                <a:gd name="T2" fmla="*/ 0 w 85"/>
                <a:gd name="T3" fmla="*/ 79 h 88"/>
                <a:gd name="T4" fmla="*/ 76 w 85"/>
                <a:gd name="T5" fmla="*/ 0 h 88"/>
                <a:gd name="T6" fmla="*/ 84 w 85"/>
                <a:gd name="T7" fmla="*/ 8 h 88"/>
                <a:gd name="T8" fmla="*/ 9 w 85"/>
                <a:gd name="T9" fmla="*/ 87 h 88"/>
                <a:gd name="T10" fmla="*/ 0 60000 65536"/>
                <a:gd name="T11" fmla="*/ 0 60000 65536"/>
                <a:gd name="T12" fmla="*/ 0 60000 65536"/>
                <a:gd name="T13" fmla="*/ 0 60000 65536"/>
                <a:gd name="T14" fmla="*/ 0 60000 65536"/>
                <a:gd name="T15" fmla="*/ 0 w 85"/>
                <a:gd name="T16" fmla="*/ 0 h 88"/>
                <a:gd name="T17" fmla="*/ 85 w 85"/>
                <a:gd name="T18" fmla="*/ 88 h 88"/>
              </a:gdLst>
              <a:ahLst/>
              <a:cxnLst>
                <a:cxn ang="T10">
                  <a:pos x="T0" y="T1"/>
                </a:cxn>
                <a:cxn ang="T11">
                  <a:pos x="T2" y="T3"/>
                </a:cxn>
                <a:cxn ang="T12">
                  <a:pos x="T4" y="T5"/>
                </a:cxn>
                <a:cxn ang="T13">
                  <a:pos x="T6" y="T7"/>
                </a:cxn>
                <a:cxn ang="T14">
                  <a:pos x="T8" y="T9"/>
                </a:cxn>
              </a:cxnLst>
              <a:rect l="T15" t="T16" r="T17" b="T18"/>
              <a:pathLst>
                <a:path w="85" h="88">
                  <a:moveTo>
                    <a:pt x="9" y="87"/>
                  </a:moveTo>
                  <a:lnTo>
                    <a:pt x="0" y="79"/>
                  </a:lnTo>
                  <a:lnTo>
                    <a:pt x="76" y="0"/>
                  </a:lnTo>
                  <a:lnTo>
                    <a:pt x="84" y="8"/>
                  </a:lnTo>
                  <a:lnTo>
                    <a:pt x="9" y="87"/>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17" name="Freeform 113"/>
            <p:cNvSpPr>
              <a:spLocks/>
            </p:cNvSpPr>
            <p:nvPr/>
          </p:nvSpPr>
          <p:spPr bwMode="auto">
            <a:xfrm>
              <a:off x="2495" y="2117"/>
              <a:ext cx="22" cy="14"/>
            </a:xfrm>
            <a:custGeom>
              <a:avLst/>
              <a:gdLst>
                <a:gd name="T0" fmla="*/ 3 w 24"/>
                <a:gd name="T1" fmla="*/ 13 h 14"/>
                <a:gd name="T2" fmla="*/ 8 w 24"/>
                <a:gd name="T3" fmla="*/ 12 h 14"/>
                <a:gd name="T4" fmla="*/ 12 w 24"/>
                <a:gd name="T5" fmla="*/ 11 h 14"/>
                <a:gd name="T6" fmla="*/ 15 w 24"/>
                <a:gd name="T7" fmla="*/ 10 h 14"/>
                <a:gd name="T8" fmla="*/ 18 w 24"/>
                <a:gd name="T9" fmla="*/ 9 h 14"/>
                <a:gd name="T10" fmla="*/ 20 w 24"/>
                <a:gd name="T11" fmla="*/ 7 h 14"/>
                <a:gd name="T12" fmla="*/ 22 w 24"/>
                <a:gd name="T13" fmla="*/ 6 h 14"/>
                <a:gd name="T14" fmla="*/ 23 w 24"/>
                <a:gd name="T15" fmla="*/ 5 h 14"/>
                <a:gd name="T16" fmla="*/ 23 w 24"/>
                <a:gd name="T17" fmla="*/ 4 h 14"/>
                <a:gd name="T18" fmla="*/ 22 w 24"/>
                <a:gd name="T19" fmla="*/ 3 h 14"/>
                <a:gd name="T20" fmla="*/ 22 w 24"/>
                <a:gd name="T21" fmla="*/ 2 h 14"/>
                <a:gd name="T22" fmla="*/ 20 w 24"/>
                <a:gd name="T23" fmla="*/ 1 h 14"/>
                <a:gd name="T24" fmla="*/ 17 w 24"/>
                <a:gd name="T25" fmla="*/ 0 h 14"/>
                <a:gd name="T26" fmla="*/ 14 w 24"/>
                <a:gd name="T27" fmla="*/ 0 h 14"/>
                <a:gd name="T28" fmla="*/ 11 w 24"/>
                <a:gd name="T29" fmla="*/ 0 h 14"/>
                <a:gd name="T30" fmla="*/ 6 w 24"/>
                <a:gd name="T31" fmla="*/ 1 h 14"/>
                <a:gd name="T32" fmla="*/ 1 w 24"/>
                <a:gd name="T33" fmla="*/ 1 h 14"/>
                <a:gd name="T34" fmla="*/ 1 w 24"/>
                <a:gd name="T35" fmla="*/ 2 h 14"/>
                <a:gd name="T36" fmla="*/ 1 w 24"/>
                <a:gd name="T37" fmla="*/ 3 h 14"/>
                <a:gd name="T38" fmla="*/ 2 w 24"/>
                <a:gd name="T39" fmla="*/ 5 h 14"/>
                <a:gd name="T40" fmla="*/ 1 w 24"/>
                <a:gd name="T41" fmla="*/ 6 h 14"/>
                <a:gd name="T42" fmla="*/ 1 w 24"/>
                <a:gd name="T43" fmla="*/ 7 h 14"/>
                <a:gd name="T44" fmla="*/ 1 w 24"/>
                <a:gd name="T45" fmla="*/ 9 h 14"/>
                <a:gd name="T46" fmla="*/ 0 w 24"/>
                <a:gd name="T47" fmla="*/ 10 h 14"/>
                <a:gd name="T48" fmla="*/ 0 w 24"/>
                <a:gd name="T49" fmla="*/ 12 h 14"/>
                <a:gd name="T50" fmla="*/ 3 w 24"/>
                <a:gd name="T51" fmla="*/ 13 h 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14"/>
                <a:gd name="T80" fmla="*/ 24 w 24"/>
                <a:gd name="T81" fmla="*/ 14 h 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14">
                  <a:moveTo>
                    <a:pt x="3" y="13"/>
                  </a:moveTo>
                  <a:lnTo>
                    <a:pt x="8" y="12"/>
                  </a:lnTo>
                  <a:lnTo>
                    <a:pt x="12" y="11"/>
                  </a:lnTo>
                  <a:lnTo>
                    <a:pt x="15" y="10"/>
                  </a:lnTo>
                  <a:lnTo>
                    <a:pt x="18" y="9"/>
                  </a:lnTo>
                  <a:lnTo>
                    <a:pt x="20" y="7"/>
                  </a:lnTo>
                  <a:lnTo>
                    <a:pt x="22" y="6"/>
                  </a:lnTo>
                  <a:lnTo>
                    <a:pt x="23" y="5"/>
                  </a:lnTo>
                  <a:lnTo>
                    <a:pt x="23" y="4"/>
                  </a:lnTo>
                  <a:lnTo>
                    <a:pt x="22" y="3"/>
                  </a:lnTo>
                  <a:lnTo>
                    <a:pt x="22" y="2"/>
                  </a:lnTo>
                  <a:lnTo>
                    <a:pt x="20" y="1"/>
                  </a:lnTo>
                  <a:lnTo>
                    <a:pt x="17" y="0"/>
                  </a:lnTo>
                  <a:lnTo>
                    <a:pt x="14" y="0"/>
                  </a:lnTo>
                  <a:lnTo>
                    <a:pt x="11" y="0"/>
                  </a:lnTo>
                  <a:lnTo>
                    <a:pt x="6" y="1"/>
                  </a:lnTo>
                  <a:lnTo>
                    <a:pt x="1" y="1"/>
                  </a:lnTo>
                  <a:lnTo>
                    <a:pt x="1" y="2"/>
                  </a:lnTo>
                  <a:lnTo>
                    <a:pt x="1" y="3"/>
                  </a:lnTo>
                  <a:lnTo>
                    <a:pt x="2" y="5"/>
                  </a:lnTo>
                  <a:lnTo>
                    <a:pt x="1" y="6"/>
                  </a:lnTo>
                  <a:lnTo>
                    <a:pt x="1" y="7"/>
                  </a:lnTo>
                  <a:lnTo>
                    <a:pt x="1" y="9"/>
                  </a:lnTo>
                  <a:lnTo>
                    <a:pt x="0" y="10"/>
                  </a:lnTo>
                  <a:lnTo>
                    <a:pt x="0" y="12"/>
                  </a:lnTo>
                  <a:lnTo>
                    <a:pt x="3" y="13"/>
                  </a:lnTo>
                </a:path>
              </a:pathLst>
            </a:custGeom>
            <a:solidFill>
              <a:srgbClr val="E5E5E5"/>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18" name="Freeform 114"/>
            <p:cNvSpPr>
              <a:spLocks/>
            </p:cNvSpPr>
            <p:nvPr/>
          </p:nvSpPr>
          <p:spPr bwMode="auto">
            <a:xfrm>
              <a:off x="2495" y="2117"/>
              <a:ext cx="22" cy="14"/>
            </a:xfrm>
            <a:custGeom>
              <a:avLst/>
              <a:gdLst>
                <a:gd name="T0" fmla="*/ 3 w 24"/>
                <a:gd name="T1" fmla="*/ 13 h 14"/>
                <a:gd name="T2" fmla="*/ 8 w 24"/>
                <a:gd name="T3" fmla="*/ 12 h 14"/>
                <a:gd name="T4" fmla="*/ 12 w 24"/>
                <a:gd name="T5" fmla="*/ 11 h 14"/>
                <a:gd name="T6" fmla="*/ 15 w 24"/>
                <a:gd name="T7" fmla="*/ 10 h 14"/>
                <a:gd name="T8" fmla="*/ 18 w 24"/>
                <a:gd name="T9" fmla="*/ 9 h 14"/>
                <a:gd name="T10" fmla="*/ 20 w 24"/>
                <a:gd name="T11" fmla="*/ 7 h 14"/>
                <a:gd name="T12" fmla="*/ 22 w 24"/>
                <a:gd name="T13" fmla="*/ 6 h 14"/>
                <a:gd name="T14" fmla="*/ 23 w 24"/>
                <a:gd name="T15" fmla="*/ 5 h 14"/>
                <a:gd name="T16" fmla="*/ 23 w 24"/>
                <a:gd name="T17" fmla="*/ 4 h 14"/>
                <a:gd name="T18" fmla="*/ 22 w 24"/>
                <a:gd name="T19" fmla="*/ 3 h 14"/>
                <a:gd name="T20" fmla="*/ 22 w 24"/>
                <a:gd name="T21" fmla="*/ 2 h 14"/>
                <a:gd name="T22" fmla="*/ 20 w 24"/>
                <a:gd name="T23" fmla="*/ 1 h 14"/>
                <a:gd name="T24" fmla="*/ 17 w 24"/>
                <a:gd name="T25" fmla="*/ 0 h 14"/>
                <a:gd name="T26" fmla="*/ 14 w 24"/>
                <a:gd name="T27" fmla="*/ 0 h 14"/>
                <a:gd name="T28" fmla="*/ 11 w 24"/>
                <a:gd name="T29" fmla="*/ 0 h 14"/>
                <a:gd name="T30" fmla="*/ 6 w 24"/>
                <a:gd name="T31" fmla="*/ 1 h 14"/>
                <a:gd name="T32" fmla="*/ 1 w 24"/>
                <a:gd name="T33" fmla="*/ 1 h 14"/>
                <a:gd name="T34" fmla="*/ 1 w 24"/>
                <a:gd name="T35" fmla="*/ 2 h 14"/>
                <a:gd name="T36" fmla="*/ 1 w 24"/>
                <a:gd name="T37" fmla="*/ 3 h 14"/>
                <a:gd name="T38" fmla="*/ 2 w 24"/>
                <a:gd name="T39" fmla="*/ 5 h 14"/>
                <a:gd name="T40" fmla="*/ 1 w 24"/>
                <a:gd name="T41" fmla="*/ 6 h 14"/>
                <a:gd name="T42" fmla="*/ 1 w 24"/>
                <a:gd name="T43" fmla="*/ 7 h 14"/>
                <a:gd name="T44" fmla="*/ 1 w 24"/>
                <a:gd name="T45" fmla="*/ 9 h 14"/>
                <a:gd name="T46" fmla="*/ 0 w 24"/>
                <a:gd name="T47" fmla="*/ 10 h 14"/>
                <a:gd name="T48" fmla="*/ 0 w 24"/>
                <a:gd name="T49" fmla="*/ 12 h 14"/>
                <a:gd name="T50" fmla="*/ 3 w 24"/>
                <a:gd name="T51" fmla="*/ 13 h 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14"/>
                <a:gd name="T80" fmla="*/ 24 w 24"/>
                <a:gd name="T81" fmla="*/ 14 h 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14">
                  <a:moveTo>
                    <a:pt x="3" y="13"/>
                  </a:moveTo>
                  <a:lnTo>
                    <a:pt x="8" y="12"/>
                  </a:lnTo>
                  <a:lnTo>
                    <a:pt x="12" y="11"/>
                  </a:lnTo>
                  <a:lnTo>
                    <a:pt x="15" y="10"/>
                  </a:lnTo>
                  <a:lnTo>
                    <a:pt x="18" y="9"/>
                  </a:lnTo>
                  <a:lnTo>
                    <a:pt x="20" y="7"/>
                  </a:lnTo>
                  <a:lnTo>
                    <a:pt x="22" y="6"/>
                  </a:lnTo>
                  <a:lnTo>
                    <a:pt x="23" y="5"/>
                  </a:lnTo>
                  <a:lnTo>
                    <a:pt x="23" y="4"/>
                  </a:lnTo>
                  <a:lnTo>
                    <a:pt x="22" y="3"/>
                  </a:lnTo>
                  <a:lnTo>
                    <a:pt x="22" y="2"/>
                  </a:lnTo>
                  <a:lnTo>
                    <a:pt x="20" y="1"/>
                  </a:lnTo>
                  <a:lnTo>
                    <a:pt x="17" y="0"/>
                  </a:lnTo>
                  <a:lnTo>
                    <a:pt x="14" y="0"/>
                  </a:lnTo>
                  <a:lnTo>
                    <a:pt x="11" y="0"/>
                  </a:lnTo>
                  <a:lnTo>
                    <a:pt x="6" y="1"/>
                  </a:lnTo>
                  <a:lnTo>
                    <a:pt x="1" y="1"/>
                  </a:lnTo>
                  <a:lnTo>
                    <a:pt x="1" y="2"/>
                  </a:lnTo>
                  <a:lnTo>
                    <a:pt x="1" y="3"/>
                  </a:lnTo>
                  <a:lnTo>
                    <a:pt x="2" y="5"/>
                  </a:lnTo>
                  <a:lnTo>
                    <a:pt x="1" y="6"/>
                  </a:lnTo>
                  <a:lnTo>
                    <a:pt x="1" y="7"/>
                  </a:lnTo>
                  <a:lnTo>
                    <a:pt x="1" y="9"/>
                  </a:lnTo>
                  <a:lnTo>
                    <a:pt x="0" y="10"/>
                  </a:lnTo>
                  <a:lnTo>
                    <a:pt x="0" y="12"/>
                  </a:lnTo>
                  <a:lnTo>
                    <a:pt x="3" y="13"/>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19" name="Freeform 115"/>
            <p:cNvSpPr>
              <a:spLocks/>
            </p:cNvSpPr>
            <p:nvPr/>
          </p:nvSpPr>
          <p:spPr bwMode="auto">
            <a:xfrm>
              <a:off x="2466" y="2081"/>
              <a:ext cx="15" cy="25"/>
            </a:xfrm>
            <a:custGeom>
              <a:avLst/>
              <a:gdLst>
                <a:gd name="T0" fmla="*/ 0 w 15"/>
                <a:gd name="T1" fmla="*/ 19 h 24"/>
                <a:gd name="T2" fmla="*/ 1 w 15"/>
                <a:gd name="T3" fmla="*/ 15 h 24"/>
                <a:gd name="T4" fmla="*/ 2 w 15"/>
                <a:gd name="T5" fmla="*/ 11 h 24"/>
                <a:gd name="T6" fmla="*/ 3 w 15"/>
                <a:gd name="T7" fmla="*/ 8 h 24"/>
                <a:gd name="T8" fmla="*/ 4 w 15"/>
                <a:gd name="T9" fmla="*/ 5 h 24"/>
                <a:gd name="T10" fmla="*/ 6 w 15"/>
                <a:gd name="T11" fmla="*/ 3 h 24"/>
                <a:gd name="T12" fmla="*/ 7 w 15"/>
                <a:gd name="T13" fmla="*/ 1 h 24"/>
                <a:gd name="T14" fmla="*/ 8 w 15"/>
                <a:gd name="T15" fmla="*/ 0 h 24"/>
                <a:gd name="T16" fmla="*/ 10 w 15"/>
                <a:gd name="T17" fmla="*/ 0 h 24"/>
                <a:gd name="T18" fmla="*/ 11 w 15"/>
                <a:gd name="T19" fmla="*/ 0 h 24"/>
                <a:gd name="T20" fmla="*/ 12 w 15"/>
                <a:gd name="T21" fmla="*/ 1 h 24"/>
                <a:gd name="T22" fmla="*/ 12 w 15"/>
                <a:gd name="T23" fmla="*/ 3 h 24"/>
                <a:gd name="T24" fmla="*/ 13 w 15"/>
                <a:gd name="T25" fmla="*/ 5 h 24"/>
                <a:gd name="T26" fmla="*/ 13 w 15"/>
                <a:gd name="T27" fmla="*/ 8 h 24"/>
                <a:gd name="T28" fmla="*/ 14 w 15"/>
                <a:gd name="T29" fmla="*/ 12 h 24"/>
                <a:gd name="T30" fmla="*/ 14 w 15"/>
                <a:gd name="T31" fmla="*/ 16 h 24"/>
                <a:gd name="T32" fmla="*/ 13 w 15"/>
                <a:gd name="T33" fmla="*/ 22 h 24"/>
                <a:gd name="T34" fmla="*/ 12 w 15"/>
                <a:gd name="T35" fmla="*/ 21 h 24"/>
                <a:gd name="T36" fmla="*/ 10 w 15"/>
                <a:gd name="T37" fmla="*/ 21 h 24"/>
                <a:gd name="T38" fmla="*/ 9 w 15"/>
                <a:gd name="T39" fmla="*/ 21 h 24"/>
                <a:gd name="T40" fmla="*/ 6 w 15"/>
                <a:gd name="T41" fmla="*/ 22 h 24"/>
                <a:gd name="T42" fmla="*/ 5 w 15"/>
                <a:gd name="T43" fmla="*/ 22 h 24"/>
                <a:gd name="T44" fmla="*/ 3 w 15"/>
                <a:gd name="T45" fmla="*/ 22 h 24"/>
                <a:gd name="T46" fmla="*/ 2 w 15"/>
                <a:gd name="T47" fmla="*/ 23 h 24"/>
                <a:gd name="T48" fmla="*/ 0 w 15"/>
                <a:gd name="T49" fmla="*/ 19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
                <a:gd name="T76" fmla="*/ 0 h 24"/>
                <a:gd name="T77" fmla="*/ 15 w 15"/>
                <a:gd name="T78" fmla="*/ 24 h 2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 h="24">
                  <a:moveTo>
                    <a:pt x="0" y="19"/>
                  </a:moveTo>
                  <a:lnTo>
                    <a:pt x="1" y="15"/>
                  </a:lnTo>
                  <a:lnTo>
                    <a:pt x="2" y="11"/>
                  </a:lnTo>
                  <a:lnTo>
                    <a:pt x="3" y="8"/>
                  </a:lnTo>
                  <a:lnTo>
                    <a:pt x="4" y="5"/>
                  </a:lnTo>
                  <a:lnTo>
                    <a:pt x="6" y="3"/>
                  </a:lnTo>
                  <a:lnTo>
                    <a:pt x="7" y="1"/>
                  </a:lnTo>
                  <a:lnTo>
                    <a:pt x="8" y="0"/>
                  </a:lnTo>
                  <a:lnTo>
                    <a:pt x="10" y="0"/>
                  </a:lnTo>
                  <a:lnTo>
                    <a:pt x="11" y="0"/>
                  </a:lnTo>
                  <a:lnTo>
                    <a:pt x="12" y="1"/>
                  </a:lnTo>
                  <a:lnTo>
                    <a:pt x="12" y="3"/>
                  </a:lnTo>
                  <a:lnTo>
                    <a:pt x="13" y="5"/>
                  </a:lnTo>
                  <a:lnTo>
                    <a:pt x="13" y="8"/>
                  </a:lnTo>
                  <a:lnTo>
                    <a:pt x="14" y="12"/>
                  </a:lnTo>
                  <a:lnTo>
                    <a:pt x="14" y="16"/>
                  </a:lnTo>
                  <a:lnTo>
                    <a:pt x="13" y="22"/>
                  </a:lnTo>
                  <a:lnTo>
                    <a:pt x="12" y="21"/>
                  </a:lnTo>
                  <a:lnTo>
                    <a:pt x="10" y="21"/>
                  </a:lnTo>
                  <a:lnTo>
                    <a:pt x="9" y="21"/>
                  </a:lnTo>
                  <a:lnTo>
                    <a:pt x="6" y="22"/>
                  </a:lnTo>
                  <a:lnTo>
                    <a:pt x="5" y="22"/>
                  </a:lnTo>
                  <a:lnTo>
                    <a:pt x="3" y="22"/>
                  </a:lnTo>
                  <a:lnTo>
                    <a:pt x="2" y="23"/>
                  </a:lnTo>
                  <a:lnTo>
                    <a:pt x="0" y="19"/>
                  </a:lnTo>
                </a:path>
              </a:pathLst>
            </a:custGeom>
            <a:solidFill>
              <a:srgbClr val="E5E5E5"/>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20" name="Freeform 116"/>
            <p:cNvSpPr>
              <a:spLocks/>
            </p:cNvSpPr>
            <p:nvPr/>
          </p:nvSpPr>
          <p:spPr bwMode="auto">
            <a:xfrm>
              <a:off x="2466" y="2081"/>
              <a:ext cx="15" cy="25"/>
            </a:xfrm>
            <a:custGeom>
              <a:avLst/>
              <a:gdLst>
                <a:gd name="T0" fmla="*/ 0 w 15"/>
                <a:gd name="T1" fmla="*/ 19 h 24"/>
                <a:gd name="T2" fmla="*/ 1 w 15"/>
                <a:gd name="T3" fmla="*/ 15 h 24"/>
                <a:gd name="T4" fmla="*/ 2 w 15"/>
                <a:gd name="T5" fmla="*/ 11 h 24"/>
                <a:gd name="T6" fmla="*/ 3 w 15"/>
                <a:gd name="T7" fmla="*/ 8 h 24"/>
                <a:gd name="T8" fmla="*/ 4 w 15"/>
                <a:gd name="T9" fmla="*/ 5 h 24"/>
                <a:gd name="T10" fmla="*/ 6 w 15"/>
                <a:gd name="T11" fmla="*/ 3 h 24"/>
                <a:gd name="T12" fmla="*/ 7 w 15"/>
                <a:gd name="T13" fmla="*/ 1 h 24"/>
                <a:gd name="T14" fmla="*/ 8 w 15"/>
                <a:gd name="T15" fmla="*/ 0 h 24"/>
                <a:gd name="T16" fmla="*/ 10 w 15"/>
                <a:gd name="T17" fmla="*/ 0 h 24"/>
                <a:gd name="T18" fmla="*/ 11 w 15"/>
                <a:gd name="T19" fmla="*/ 0 h 24"/>
                <a:gd name="T20" fmla="*/ 12 w 15"/>
                <a:gd name="T21" fmla="*/ 1 h 24"/>
                <a:gd name="T22" fmla="*/ 12 w 15"/>
                <a:gd name="T23" fmla="*/ 3 h 24"/>
                <a:gd name="T24" fmla="*/ 13 w 15"/>
                <a:gd name="T25" fmla="*/ 5 h 24"/>
                <a:gd name="T26" fmla="*/ 13 w 15"/>
                <a:gd name="T27" fmla="*/ 8 h 24"/>
                <a:gd name="T28" fmla="*/ 14 w 15"/>
                <a:gd name="T29" fmla="*/ 12 h 24"/>
                <a:gd name="T30" fmla="*/ 14 w 15"/>
                <a:gd name="T31" fmla="*/ 16 h 24"/>
                <a:gd name="T32" fmla="*/ 13 w 15"/>
                <a:gd name="T33" fmla="*/ 22 h 24"/>
                <a:gd name="T34" fmla="*/ 12 w 15"/>
                <a:gd name="T35" fmla="*/ 21 h 24"/>
                <a:gd name="T36" fmla="*/ 10 w 15"/>
                <a:gd name="T37" fmla="*/ 21 h 24"/>
                <a:gd name="T38" fmla="*/ 9 w 15"/>
                <a:gd name="T39" fmla="*/ 21 h 24"/>
                <a:gd name="T40" fmla="*/ 6 w 15"/>
                <a:gd name="T41" fmla="*/ 22 h 24"/>
                <a:gd name="T42" fmla="*/ 5 w 15"/>
                <a:gd name="T43" fmla="*/ 22 h 24"/>
                <a:gd name="T44" fmla="*/ 3 w 15"/>
                <a:gd name="T45" fmla="*/ 22 h 24"/>
                <a:gd name="T46" fmla="*/ 2 w 15"/>
                <a:gd name="T47" fmla="*/ 23 h 24"/>
                <a:gd name="T48" fmla="*/ 0 w 15"/>
                <a:gd name="T49" fmla="*/ 19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
                <a:gd name="T76" fmla="*/ 0 h 24"/>
                <a:gd name="T77" fmla="*/ 15 w 15"/>
                <a:gd name="T78" fmla="*/ 24 h 2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 h="24">
                  <a:moveTo>
                    <a:pt x="0" y="19"/>
                  </a:moveTo>
                  <a:lnTo>
                    <a:pt x="1" y="15"/>
                  </a:lnTo>
                  <a:lnTo>
                    <a:pt x="2" y="11"/>
                  </a:lnTo>
                  <a:lnTo>
                    <a:pt x="3" y="8"/>
                  </a:lnTo>
                  <a:lnTo>
                    <a:pt x="4" y="5"/>
                  </a:lnTo>
                  <a:lnTo>
                    <a:pt x="6" y="3"/>
                  </a:lnTo>
                  <a:lnTo>
                    <a:pt x="7" y="1"/>
                  </a:lnTo>
                  <a:lnTo>
                    <a:pt x="8" y="0"/>
                  </a:lnTo>
                  <a:lnTo>
                    <a:pt x="10" y="0"/>
                  </a:lnTo>
                  <a:lnTo>
                    <a:pt x="11" y="0"/>
                  </a:lnTo>
                  <a:lnTo>
                    <a:pt x="12" y="1"/>
                  </a:lnTo>
                  <a:lnTo>
                    <a:pt x="12" y="3"/>
                  </a:lnTo>
                  <a:lnTo>
                    <a:pt x="13" y="5"/>
                  </a:lnTo>
                  <a:lnTo>
                    <a:pt x="13" y="8"/>
                  </a:lnTo>
                  <a:lnTo>
                    <a:pt x="14" y="12"/>
                  </a:lnTo>
                  <a:lnTo>
                    <a:pt x="14" y="16"/>
                  </a:lnTo>
                  <a:lnTo>
                    <a:pt x="13" y="22"/>
                  </a:lnTo>
                  <a:lnTo>
                    <a:pt x="12" y="21"/>
                  </a:lnTo>
                  <a:lnTo>
                    <a:pt x="10" y="21"/>
                  </a:lnTo>
                  <a:lnTo>
                    <a:pt x="9" y="21"/>
                  </a:lnTo>
                  <a:lnTo>
                    <a:pt x="6" y="22"/>
                  </a:lnTo>
                  <a:lnTo>
                    <a:pt x="5" y="22"/>
                  </a:lnTo>
                  <a:lnTo>
                    <a:pt x="3" y="22"/>
                  </a:lnTo>
                  <a:lnTo>
                    <a:pt x="2" y="23"/>
                  </a:lnTo>
                  <a:lnTo>
                    <a:pt x="0" y="19"/>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1" name="Freeform 117"/>
            <p:cNvSpPr>
              <a:spLocks/>
            </p:cNvSpPr>
            <p:nvPr/>
          </p:nvSpPr>
          <p:spPr bwMode="auto">
            <a:xfrm>
              <a:off x="2462" y="2035"/>
              <a:ext cx="103" cy="103"/>
            </a:xfrm>
            <a:custGeom>
              <a:avLst/>
              <a:gdLst>
                <a:gd name="T0" fmla="*/ 85 w 105"/>
                <a:gd name="T1" fmla="*/ 10 h 103"/>
                <a:gd name="T2" fmla="*/ 78 w 105"/>
                <a:gd name="T3" fmla="*/ 4 h 103"/>
                <a:gd name="T4" fmla="*/ 67 w 105"/>
                <a:gd name="T5" fmla="*/ 0 h 103"/>
                <a:gd name="T6" fmla="*/ 56 w 105"/>
                <a:gd name="T7" fmla="*/ 0 h 103"/>
                <a:gd name="T8" fmla="*/ 48 w 105"/>
                <a:gd name="T9" fmla="*/ 0 h 103"/>
                <a:gd name="T10" fmla="*/ 37 w 105"/>
                <a:gd name="T11" fmla="*/ 0 h 103"/>
                <a:gd name="T12" fmla="*/ 26 w 105"/>
                <a:gd name="T13" fmla="*/ 4 h 103"/>
                <a:gd name="T14" fmla="*/ 19 w 105"/>
                <a:gd name="T15" fmla="*/ 10 h 103"/>
                <a:gd name="T16" fmla="*/ 11 w 105"/>
                <a:gd name="T17" fmla="*/ 20 h 103"/>
                <a:gd name="T18" fmla="*/ 8 w 105"/>
                <a:gd name="T19" fmla="*/ 27 h 103"/>
                <a:gd name="T20" fmla="*/ 4 w 105"/>
                <a:gd name="T21" fmla="*/ 37 h 103"/>
                <a:gd name="T22" fmla="*/ 0 w 105"/>
                <a:gd name="T23" fmla="*/ 46 h 103"/>
                <a:gd name="T24" fmla="*/ 0 w 105"/>
                <a:gd name="T25" fmla="*/ 56 h 103"/>
                <a:gd name="T26" fmla="*/ 4 w 105"/>
                <a:gd name="T27" fmla="*/ 66 h 103"/>
                <a:gd name="T28" fmla="*/ 8 w 105"/>
                <a:gd name="T29" fmla="*/ 76 h 103"/>
                <a:gd name="T30" fmla="*/ 11 w 105"/>
                <a:gd name="T31" fmla="*/ 86 h 103"/>
                <a:gd name="T32" fmla="*/ 22 w 105"/>
                <a:gd name="T33" fmla="*/ 93 h 103"/>
                <a:gd name="T34" fmla="*/ 30 w 105"/>
                <a:gd name="T35" fmla="*/ 99 h 103"/>
                <a:gd name="T36" fmla="*/ 41 w 105"/>
                <a:gd name="T37" fmla="*/ 102 h 103"/>
                <a:gd name="T38" fmla="*/ 48 w 105"/>
                <a:gd name="T39" fmla="*/ 102 h 103"/>
                <a:gd name="T40" fmla="*/ 59 w 105"/>
                <a:gd name="T41" fmla="*/ 102 h 103"/>
                <a:gd name="T42" fmla="*/ 70 w 105"/>
                <a:gd name="T43" fmla="*/ 102 h 103"/>
                <a:gd name="T44" fmla="*/ 78 w 105"/>
                <a:gd name="T45" fmla="*/ 96 h 103"/>
                <a:gd name="T46" fmla="*/ 89 w 105"/>
                <a:gd name="T47" fmla="*/ 93 h 103"/>
                <a:gd name="T48" fmla="*/ 93 w 105"/>
                <a:gd name="T49" fmla="*/ 83 h 103"/>
                <a:gd name="T50" fmla="*/ 100 w 105"/>
                <a:gd name="T51" fmla="*/ 73 h 103"/>
                <a:gd name="T52" fmla="*/ 104 w 105"/>
                <a:gd name="T53" fmla="*/ 66 h 103"/>
                <a:gd name="T54" fmla="*/ 104 w 105"/>
                <a:gd name="T55" fmla="*/ 56 h 103"/>
                <a:gd name="T56" fmla="*/ 104 w 105"/>
                <a:gd name="T57" fmla="*/ 46 h 103"/>
                <a:gd name="T58" fmla="*/ 104 w 105"/>
                <a:gd name="T59" fmla="*/ 37 h 103"/>
                <a:gd name="T60" fmla="*/ 100 w 105"/>
                <a:gd name="T61" fmla="*/ 23 h 103"/>
                <a:gd name="T62" fmla="*/ 93 w 105"/>
                <a:gd name="T63" fmla="*/ 17 h 1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5"/>
                <a:gd name="T97" fmla="*/ 0 h 103"/>
                <a:gd name="T98" fmla="*/ 105 w 105"/>
                <a:gd name="T99" fmla="*/ 103 h 10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5" h="103">
                  <a:moveTo>
                    <a:pt x="89" y="14"/>
                  </a:moveTo>
                  <a:lnTo>
                    <a:pt x="85" y="10"/>
                  </a:lnTo>
                  <a:lnTo>
                    <a:pt x="81" y="7"/>
                  </a:lnTo>
                  <a:lnTo>
                    <a:pt x="78" y="4"/>
                  </a:lnTo>
                  <a:lnTo>
                    <a:pt x="70" y="0"/>
                  </a:lnTo>
                  <a:lnTo>
                    <a:pt x="67" y="0"/>
                  </a:lnTo>
                  <a:lnTo>
                    <a:pt x="63" y="0"/>
                  </a:lnTo>
                  <a:lnTo>
                    <a:pt x="56" y="0"/>
                  </a:lnTo>
                  <a:lnTo>
                    <a:pt x="52" y="0"/>
                  </a:lnTo>
                  <a:lnTo>
                    <a:pt x="48" y="0"/>
                  </a:lnTo>
                  <a:lnTo>
                    <a:pt x="41" y="0"/>
                  </a:lnTo>
                  <a:lnTo>
                    <a:pt x="37" y="0"/>
                  </a:lnTo>
                  <a:lnTo>
                    <a:pt x="33" y="4"/>
                  </a:lnTo>
                  <a:lnTo>
                    <a:pt x="26" y="4"/>
                  </a:lnTo>
                  <a:lnTo>
                    <a:pt x="22" y="7"/>
                  </a:lnTo>
                  <a:lnTo>
                    <a:pt x="19" y="10"/>
                  </a:lnTo>
                  <a:lnTo>
                    <a:pt x="15" y="14"/>
                  </a:lnTo>
                  <a:lnTo>
                    <a:pt x="11" y="20"/>
                  </a:lnTo>
                  <a:lnTo>
                    <a:pt x="8" y="23"/>
                  </a:lnTo>
                  <a:lnTo>
                    <a:pt x="8" y="27"/>
                  </a:lnTo>
                  <a:lnTo>
                    <a:pt x="4" y="33"/>
                  </a:lnTo>
                  <a:lnTo>
                    <a:pt x="4" y="37"/>
                  </a:lnTo>
                  <a:lnTo>
                    <a:pt x="0" y="43"/>
                  </a:lnTo>
                  <a:lnTo>
                    <a:pt x="0" y="46"/>
                  </a:lnTo>
                  <a:lnTo>
                    <a:pt x="0" y="53"/>
                  </a:lnTo>
                  <a:lnTo>
                    <a:pt x="0" y="56"/>
                  </a:lnTo>
                  <a:lnTo>
                    <a:pt x="0" y="63"/>
                  </a:lnTo>
                  <a:lnTo>
                    <a:pt x="4" y="66"/>
                  </a:lnTo>
                  <a:lnTo>
                    <a:pt x="4" y="73"/>
                  </a:lnTo>
                  <a:lnTo>
                    <a:pt x="8" y="76"/>
                  </a:lnTo>
                  <a:lnTo>
                    <a:pt x="11" y="79"/>
                  </a:lnTo>
                  <a:lnTo>
                    <a:pt x="11" y="86"/>
                  </a:lnTo>
                  <a:lnTo>
                    <a:pt x="19" y="89"/>
                  </a:lnTo>
                  <a:lnTo>
                    <a:pt x="22" y="93"/>
                  </a:lnTo>
                  <a:lnTo>
                    <a:pt x="26" y="96"/>
                  </a:lnTo>
                  <a:lnTo>
                    <a:pt x="30" y="99"/>
                  </a:lnTo>
                  <a:lnTo>
                    <a:pt x="33" y="99"/>
                  </a:lnTo>
                  <a:lnTo>
                    <a:pt x="41" y="102"/>
                  </a:lnTo>
                  <a:lnTo>
                    <a:pt x="45" y="102"/>
                  </a:lnTo>
                  <a:lnTo>
                    <a:pt x="48" y="102"/>
                  </a:lnTo>
                  <a:lnTo>
                    <a:pt x="56" y="102"/>
                  </a:lnTo>
                  <a:lnTo>
                    <a:pt x="59" y="102"/>
                  </a:lnTo>
                  <a:lnTo>
                    <a:pt x="63" y="102"/>
                  </a:lnTo>
                  <a:lnTo>
                    <a:pt x="70" y="102"/>
                  </a:lnTo>
                  <a:lnTo>
                    <a:pt x="74" y="99"/>
                  </a:lnTo>
                  <a:lnTo>
                    <a:pt x="78" y="96"/>
                  </a:lnTo>
                  <a:lnTo>
                    <a:pt x="81" y="93"/>
                  </a:lnTo>
                  <a:lnTo>
                    <a:pt x="89" y="93"/>
                  </a:lnTo>
                  <a:lnTo>
                    <a:pt x="93" y="86"/>
                  </a:lnTo>
                  <a:lnTo>
                    <a:pt x="93" y="83"/>
                  </a:lnTo>
                  <a:lnTo>
                    <a:pt x="96" y="79"/>
                  </a:lnTo>
                  <a:lnTo>
                    <a:pt x="100" y="73"/>
                  </a:lnTo>
                  <a:lnTo>
                    <a:pt x="104" y="70"/>
                  </a:lnTo>
                  <a:lnTo>
                    <a:pt x="104" y="66"/>
                  </a:lnTo>
                  <a:lnTo>
                    <a:pt x="104" y="60"/>
                  </a:lnTo>
                  <a:lnTo>
                    <a:pt x="104" y="56"/>
                  </a:lnTo>
                  <a:lnTo>
                    <a:pt x="104" y="50"/>
                  </a:lnTo>
                  <a:lnTo>
                    <a:pt x="104" y="46"/>
                  </a:lnTo>
                  <a:lnTo>
                    <a:pt x="104" y="40"/>
                  </a:lnTo>
                  <a:lnTo>
                    <a:pt x="104" y="37"/>
                  </a:lnTo>
                  <a:lnTo>
                    <a:pt x="100" y="30"/>
                  </a:lnTo>
                  <a:lnTo>
                    <a:pt x="100" y="23"/>
                  </a:lnTo>
                  <a:lnTo>
                    <a:pt x="96" y="20"/>
                  </a:lnTo>
                  <a:lnTo>
                    <a:pt x="93" y="17"/>
                  </a:lnTo>
                  <a:lnTo>
                    <a:pt x="89" y="14"/>
                  </a:lnTo>
                </a:path>
              </a:pathLst>
            </a:custGeom>
            <a:no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22" name="Freeform 118"/>
            <p:cNvSpPr>
              <a:spLocks/>
            </p:cNvSpPr>
            <p:nvPr/>
          </p:nvSpPr>
          <p:spPr bwMode="auto">
            <a:xfrm>
              <a:off x="2462" y="2035"/>
              <a:ext cx="103" cy="103"/>
            </a:xfrm>
            <a:custGeom>
              <a:avLst/>
              <a:gdLst>
                <a:gd name="T0" fmla="*/ 83 w 104"/>
                <a:gd name="T1" fmla="*/ 11 h 105"/>
                <a:gd name="T2" fmla="*/ 75 w 104"/>
                <a:gd name="T3" fmla="*/ 5 h 105"/>
                <a:gd name="T4" fmla="*/ 65 w 104"/>
                <a:gd name="T5" fmla="*/ 2 h 105"/>
                <a:gd name="T6" fmla="*/ 55 w 104"/>
                <a:gd name="T7" fmla="*/ 0 h 105"/>
                <a:gd name="T8" fmla="*/ 45 w 104"/>
                <a:gd name="T9" fmla="*/ 0 h 105"/>
                <a:gd name="T10" fmla="*/ 36 w 104"/>
                <a:gd name="T11" fmla="*/ 2 h 105"/>
                <a:gd name="T12" fmla="*/ 26 w 104"/>
                <a:gd name="T13" fmla="*/ 7 h 105"/>
                <a:gd name="T14" fmla="*/ 18 w 104"/>
                <a:gd name="T15" fmla="*/ 12 h 105"/>
                <a:gd name="T16" fmla="*/ 11 w 104"/>
                <a:gd name="T17" fmla="*/ 20 h 105"/>
                <a:gd name="T18" fmla="*/ 5 w 104"/>
                <a:gd name="T19" fmla="*/ 29 h 105"/>
                <a:gd name="T20" fmla="*/ 2 w 104"/>
                <a:gd name="T21" fmla="*/ 39 h 105"/>
                <a:gd name="T22" fmla="*/ 0 w 104"/>
                <a:gd name="T23" fmla="*/ 48 h 105"/>
                <a:gd name="T24" fmla="*/ 0 w 104"/>
                <a:gd name="T25" fmla="*/ 58 h 105"/>
                <a:gd name="T26" fmla="*/ 2 w 104"/>
                <a:gd name="T27" fmla="*/ 68 h 105"/>
                <a:gd name="T28" fmla="*/ 6 w 104"/>
                <a:gd name="T29" fmla="*/ 78 h 105"/>
                <a:gd name="T30" fmla="*/ 12 w 104"/>
                <a:gd name="T31" fmla="*/ 86 h 105"/>
                <a:gd name="T32" fmla="*/ 20 w 104"/>
                <a:gd name="T33" fmla="*/ 93 h 105"/>
                <a:gd name="T34" fmla="*/ 28 w 104"/>
                <a:gd name="T35" fmla="*/ 99 h 105"/>
                <a:gd name="T36" fmla="*/ 38 w 104"/>
                <a:gd name="T37" fmla="*/ 102 h 105"/>
                <a:gd name="T38" fmla="*/ 48 w 104"/>
                <a:gd name="T39" fmla="*/ 104 h 105"/>
                <a:gd name="T40" fmla="*/ 58 w 104"/>
                <a:gd name="T41" fmla="*/ 104 h 105"/>
                <a:gd name="T42" fmla="*/ 67 w 104"/>
                <a:gd name="T43" fmla="*/ 102 h 105"/>
                <a:gd name="T44" fmla="*/ 76 w 104"/>
                <a:gd name="T45" fmla="*/ 97 h 105"/>
                <a:gd name="T46" fmla="*/ 85 w 104"/>
                <a:gd name="T47" fmla="*/ 92 h 105"/>
                <a:gd name="T48" fmla="*/ 92 w 104"/>
                <a:gd name="T49" fmla="*/ 84 h 105"/>
                <a:gd name="T50" fmla="*/ 98 w 104"/>
                <a:gd name="T51" fmla="*/ 75 h 105"/>
                <a:gd name="T52" fmla="*/ 101 w 104"/>
                <a:gd name="T53" fmla="*/ 65 h 105"/>
                <a:gd name="T54" fmla="*/ 103 w 104"/>
                <a:gd name="T55" fmla="*/ 56 h 105"/>
                <a:gd name="T56" fmla="*/ 103 w 104"/>
                <a:gd name="T57" fmla="*/ 46 h 105"/>
                <a:gd name="T58" fmla="*/ 101 w 104"/>
                <a:gd name="T59" fmla="*/ 36 h 105"/>
                <a:gd name="T60" fmla="*/ 97 w 104"/>
                <a:gd name="T61" fmla="*/ 26 h 105"/>
                <a:gd name="T62" fmla="*/ 91 w 104"/>
                <a:gd name="T63" fmla="*/ 18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
                <a:gd name="T97" fmla="*/ 0 h 105"/>
                <a:gd name="T98" fmla="*/ 104 w 104"/>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 h="105">
                  <a:moveTo>
                    <a:pt x="87" y="14"/>
                  </a:moveTo>
                  <a:lnTo>
                    <a:pt x="83" y="11"/>
                  </a:lnTo>
                  <a:lnTo>
                    <a:pt x="79" y="8"/>
                  </a:lnTo>
                  <a:lnTo>
                    <a:pt x="75" y="5"/>
                  </a:lnTo>
                  <a:lnTo>
                    <a:pt x="70" y="3"/>
                  </a:lnTo>
                  <a:lnTo>
                    <a:pt x="65" y="2"/>
                  </a:lnTo>
                  <a:lnTo>
                    <a:pt x="60" y="1"/>
                  </a:lnTo>
                  <a:lnTo>
                    <a:pt x="55" y="0"/>
                  </a:lnTo>
                  <a:lnTo>
                    <a:pt x="51" y="0"/>
                  </a:lnTo>
                  <a:lnTo>
                    <a:pt x="45" y="0"/>
                  </a:lnTo>
                  <a:lnTo>
                    <a:pt x="41" y="1"/>
                  </a:lnTo>
                  <a:lnTo>
                    <a:pt x="36" y="2"/>
                  </a:lnTo>
                  <a:lnTo>
                    <a:pt x="31" y="4"/>
                  </a:lnTo>
                  <a:lnTo>
                    <a:pt x="26" y="7"/>
                  </a:lnTo>
                  <a:lnTo>
                    <a:pt x="22" y="9"/>
                  </a:lnTo>
                  <a:lnTo>
                    <a:pt x="18" y="12"/>
                  </a:lnTo>
                  <a:lnTo>
                    <a:pt x="14" y="16"/>
                  </a:lnTo>
                  <a:lnTo>
                    <a:pt x="11" y="20"/>
                  </a:lnTo>
                  <a:lnTo>
                    <a:pt x="8" y="24"/>
                  </a:lnTo>
                  <a:lnTo>
                    <a:pt x="5" y="29"/>
                  </a:lnTo>
                  <a:lnTo>
                    <a:pt x="3" y="33"/>
                  </a:lnTo>
                  <a:lnTo>
                    <a:pt x="2" y="39"/>
                  </a:lnTo>
                  <a:lnTo>
                    <a:pt x="1" y="43"/>
                  </a:lnTo>
                  <a:lnTo>
                    <a:pt x="0" y="48"/>
                  </a:lnTo>
                  <a:lnTo>
                    <a:pt x="0" y="53"/>
                  </a:lnTo>
                  <a:lnTo>
                    <a:pt x="0" y="58"/>
                  </a:lnTo>
                  <a:lnTo>
                    <a:pt x="1" y="63"/>
                  </a:lnTo>
                  <a:lnTo>
                    <a:pt x="2" y="68"/>
                  </a:lnTo>
                  <a:lnTo>
                    <a:pt x="4" y="73"/>
                  </a:lnTo>
                  <a:lnTo>
                    <a:pt x="6" y="78"/>
                  </a:lnTo>
                  <a:lnTo>
                    <a:pt x="9" y="82"/>
                  </a:lnTo>
                  <a:lnTo>
                    <a:pt x="12" y="86"/>
                  </a:lnTo>
                  <a:lnTo>
                    <a:pt x="15" y="90"/>
                  </a:lnTo>
                  <a:lnTo>
                    <a:pt x="20" y="93"/>
                  </a:lnTo>
                  <a:lnTo>
                    <a:pt x="24" y="96"/>
                  </a:lnTo>
                  <a:lnTo>
                    <a:pt x="28" y="99"/>
                  </a:lnTo>
                  <a:lnTo>
                    <a:pt x="33" y="101"/>
                  </a:lnTo>
                  <a:lnTo>
                    <a:pt x="38" y="102"/>
                  </a:lnTo>
                  <a:lnTo>
                    <a:pt x="42" y="103"/>
                  </a:lnTo>
                  <a:lnTo>
                    <a:pt x="48" y="104"/>
                  </a:lnTo>
                  <a:lnTo>
                    <a:pt x="52" y="104"/>
                  </a:lnTo>
                  <a:lnTo>
                    <a:pt x="58" y="104"/>
                  </a:lnTo>
                  <a:lnTo>
                    <a:pt x="62" y="103"/>
                  </a:lnTo>
                  <a:lnTo>
                    <a:pt x="67" y="102"/>
                  </a:lnTo>
                  <a:lnTo>
                    <a:pt x="72" y="100"/>
                  </a:lnTo>
                  <a:lnTo>
                    <a:pt x="76" y="97"/>
                  </a:lnTo>
                  <a:lnTo>
                    <a:pt x="81" y="95"/>
                  </a:lnTo>
                  <a:lnTo>
                    <a:pt x="85" y="92"/>
                  </a:lnTo>
                  <a:lnTo>
                    <a:pt x="89" y="88"/>
                  </a:lnTo>
                  <a:lnTo>
                    <a:pt x="92" y="84"/>
                  </a:lnTo>
                  <a:lnTo>
                    <a:pt x="95" y="80"/>
                  </a:lnTo>
                  <a:lnTo>
                    <a:pt x="98" y="75"/>
                  </a:lnTo>
                  <a:lnTo>
                    <a:pt x="100" y="71"/>
                  </a:lnTo>
                  <a:lnTo>
                    <a:pt x="101" y="65"/>
                  </a:lnTo>
                  <a:lnTo>
                    <a:pt x="102" y="61"/>
                  </a:lnTo>
                  <a:lnTo>
                    <a:pt x="103" y="56"/>
                  </a:lnTo>
                  <a:lnTo>
                    <a:pt x="103" y="51"/>
                  </a:lnTo>
                  <a:lnTo>
                    <a:pt x="103" y="46"/>
                  </a:lnTo>
                  <a:lnTo>
                    <a:pt x="102" y="41"/>
                  </a:lnTo>
                  <a:lnTo>
                    <a:pt x="101" y="36"/>
                  </a:lnTo>
                  <a:lnTo>
                    <a:pt x="99" y="31"/>
                  </a:lnTo>
                  <a:lnTo>
                    <a:pt x="97" y="26"/>
                  </a:lnTo>
                  <a:lnTo>
                    <a:pt x="94" y="22"/>
                  </a:lnTo>
                  <a:lnTo>
                    <a:pt x="91" y="18"/>
                  </a:lnTo>
                  <a:lnTo>
                    <a:pt x="87" y="14"/>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3" name="Freeform 119"/>
            <p:cNvSpPr>
              <a:spLocks/>
            </p:cNvSpPr>
            <p:nvPr/>
          </p:nvSpPr>
          <p:spPr bwMode="auto">
            <a:xfrm>
              <a:off x="2458" y="2032"/>
              <a:ext cx="114" cy="114"/>
            </a:xfrm>
            <a:custGeom>
              <a:avLst/>
              <a:gdLst>
                <a:gd name="T0" fmla="*/ 92 w 115"/>
                <a:gd name="T1" fmla="*/ 12 h 115"/>
                <a:gd name="T2" fmla="*/ 82 w 115"/>
                <a:gd name="T3" fmla="*/ 6 h 115"/>
                <a:gd name="T4" fmla="*/ 72 w 115"/>
                <a:gd name="T5" fmla="*/ 2 h 115"/>
                <a:gd name="T6" fmla="*/ 61 w 115"/>
                <a:gd name="T7" fmla="*/ 1 h 115"/>
                <a:gd name="T8" fmla="*/ 50 w 115"/>
                <a:gd name="T9" fmla="*/ 1 h 115"/>
                <a:gd name="T10" fmla="*/ 39 w 115"/>
                <a:gd name="T11" fmla="*/ 3 h 115"/>
                <a:gd name="T12" fmla="*/ 29 w 115"/>
                <a:gd name="T13" fmla="*/ 7 h 115"/>
                <a:gd name="T14" fmla="*/ 20 w 115"/>
                <a:gd name="T15" fmla="*/ 14 h 115"/>
                <a:gd name="T16" fmla="*/ 12 w 115"/>
                <a:gd name="T17" fmla="*/ 22 h 115"/>
                <a:gd name="T18" fmla="*/ 6 w 115"/>
                <a:gd name="T19" fmla="*/ 31 h 115"/>
                <a:gd name="T20" fmla="*/ 2 w 115"/>
                <a:gd name="T21" fmla="*/ 42 h 115"/>
                <a:gd name="T22" fmla="*/ 0 w 115"/>
                <a:gd name="T23" fmla="*/ 53 h 115"/>
                <a:gd name="T24" fmla="*/ 0 w 115"/>
                <a:gd name="T25" fmla="*/ 64 h 115"/>
                <a:gd name="T26" fmla="*/ 3 w 115"/>
                <a:gd name="T27" fmla="*/ 75 h 115"/>
                <a:gd name="T28" fmla="*/ 7 w 115"/>
                <a:gd name="T29" fmla="*/ 85 h 115"/>
                <a:gd name="T30" fmla="*/ 13 w 115"/>
                <a:gd name="T31" fmla="*/ 94 h 115"/>
                <a:gd name="T32" fmla="*/ 22 w 115"/>
                <a:gd name="T33" fmla="*/ 102 h 115"/>
                <a:gd name="T34" fmla="*/ 32 w 115"/>
                <a:gd name="T35" fmla="*/ 108 h 115"/>
                <a:gd name="T36" fmla="*/ 42 w 115"/>
                <a:gd name="T37" fmla="*/ 112 h 115"/>
                <a:gd name="T38" fmla="*/ 52 w 115"/>
                <a:gd name="T39" fmla="*/ 114 h 115"/>
                <a:gd name="T40" fmla="*/ 63 w 115"/>
                <a:gd name="T41" fmla="*/ 114 h 115"/>
                <a:gd name="T42" fmla="*/ 75 w 115"/>
                <a:gd name="T43" fmla="*/ 111 h 115"/>
                <a:gd name="T44" fmla="*/ 85 w 115"/>
                <a:gd name="T45" fmla="*/ 107 h 115"/>
                <a:gd name="T46" fmla="*/ 94 w 115"/>
                <a:gd name="T47" fmla="*/ 100 h 115"/>
                <a:gd name="T48" fmla="*/ 102 w 115"/>
                <a:gd name="T49" fmla="*/ 92 h 115"/>
                <a:gd name="T50" fmla="*/ 108 w 115"/>
                <a:gd name="T51" fmla="*/ 82 h 115"/>
                <a:gd name="T52" fmla="*/ 112 w 115"/>
                <a:gd name="T53" fmla="*/ 72 h 115"/>
                <a:gd name="T54" fmla="*/ 114 w 115"/>
                <a:gd name="T55" fmla="*/ 61 h 115"/>
                <a:gd name="T56" fmla="*/ 114 w 115"/>
                <a:gd name="T57" fmla="*/ 50 h 115"/>
                <a:gd name="T58" fmla="*/ 111 w 115"/>
                <a:gd name="T59" fmla="*/ 39 h 115"/>
                <a:gd name="T60" fmla="*/ 107 w 115"/>
                <a:gd name="T61" fmla="*/ 29 h 115"/>
                <a:gd name="T62" fmla="*/ 101 w 115"/>
                <a:gd name="T63" fmla="*/ 20 h 1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5"/>
                <a:gd name="T97" fmla="*/ 0 h 115"/>
                <a:gd name="T98" fmla="*/ 115 w 115"/>
                <a:gd name="T99" fmla="*/ 115 h 1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5" h="115">
                  <a:moveTo>
                    <a:pt x="97" y="15"/>
                  </a:moveTo>
                  <a:lnTo>
                    <a:pt x="92" y="12"/>
                  </a:lnTo>
                  <a:lnTo>
                    <a:pt x="87" y="8"/>
                  </a:lnTo>
                  <a:lnTo>
                    <a:pt x="82" y="6"/>
                  </a:lnTo>
                  <a:lnTo>
                    <a:pt x="77" y="4"/>
                  </a:lnTo>
                  <a:lnTo>
                    <a:pt x="72" y="2"/>
                  </a:lnTo>
                  <a:lnTo>
                    <a:pt x="67" y="1"/>
                  </a:lnTo>
                  <a:lnTo>
                    <a:pt x="61" y="1"/>
                  </a:lnTo>
                  <a:lnTo>
                    <a:pt x="56" y="0"/>
                  </a:lnTo>
                  <a:lnTo>
                    <a:pt x="50" y="1"/>
                  </a:lnTo>
                  <a:lnTo>
                    <a:pt x="45" y="1"/>
                  </a:lnTo>
                  <a:lnTo>
                    <a:pt x="39" y="3"/>
                  </a:lnTo>
                  <a:lnTo>
                    <a:pt x="34" y="5"/>
                  </a:lnTo>
                  <a:lnTo>
                    <a:pt x="29" y="7"/>
                  </a:lnTo>
                  <a:lnTo>
                    <a:pt x="24" y="10"/>
                  </a:lnTo>
                  <a:lnTo>
                    <a:pt x="20" y="14"/>
                  </a:lnTo>
                  <a:lnTo>
                    <a:pt x="16" y="17"/>
                  </a:lnTo>
                  <a:lnTo>
                    <a:pt x="12" y="22"/>
                  </a:lnTo>
                  <a:lnTo>
                    <a:pt x="8" y="27"/>
                  </a:lnTo>
                  <a:lnTo>
                    <a:pt x="6" y="31"/>
                  </a:lnTo>
                  <a:lnTo>
                    <a:pt x="3" y="37"/>
                  </a:lnTo>
                  <a:lnTo>
                    <a:pt x="2" y="42"/>
                  </a:lnTo>
                  <a:lnTo>
                    <a:pt x="1" y="47"/>
                  </a:lnTo>
                  <a:lnTo>
                    <a:pt x="0" y="53"/>
                  </a:lnTo>
                  <a:lnTo>
                    <a:pt x="0" y="58"/>
                  </a:lnTo>
                  <a:lnTo>
                    <a:pt x="0" y="64"/>
                  </a:lnTo>
                  <a:lnTo>
                    <a:pt x="1" y="69"/>
                  </a:lnTo>
                  <a:lnTo>
                    <a:pt x="3" y="75"/>
                  </a:lnTo>
                  <a:lnTo>
                    <a:pt x="4" y="80"/>
                  </a:lnTo>
                  <a:lnTo>
                    <a:pt x="7" y="85"/>
                  </a:lnTo>
                  <a:lnTo>
                    <a:pt x="10" y="90"/>
                  </a:lnTo>
                  <a:lnTo>
                    <a:pt x="13" y="94"/>
                  </a:lnTo>
                  <a:lnTo>
                    <a:pt x="17" y="99"/>
                  </a:lnTo>
                  <a:lnTo>
                    <a:pt x="22" y="102"/>
                  </a:lnTo>
                  <a:lnTo>
                    <a:pt x="26" y="105"/>
                  </a:lnTo>
                  <a:lnTo>
                    <a:pt x="32" y="108"/>
                  </a:lnTo>
                  <a:lnTo>
                    <a:pt x="37" y="110"/>
                  </a:lnTo>
                  <a:lnTo>
                    <a:pt x="42" y="112"/>
                  </a:lnTo>
                  <a:lnTo>
                    <a:pt x="47" y="113"/>
                  </a:lnTo>
                  <a:lnTo>
                    <a:pt x="52" y="114"/>
                  </a:lnTo>
                  <a:lnTo>
                    <a:pt x="58" y="114"/>
                  </a:lnTo>
                  <a:lnTo>
                    <a:pt x="63" y="114"/>
                  </a:lnTo>
                  <a:lnTo>
                    <a:pt x="69" y="113"/>
                  </a:lnTo>
                  <a:lnTo>
                    <a:pt x="75" y="111"/>
                  </a:lnTo>
                  <a:lnTo>
                    <a:pt x="79" y="109"/>
                  </a:lnTo>
                  <a:lnTo>
                    <a:pt x="85" y="107"/>
                  </a:lnTo>
                  <a:lnTo>
                    <a:pt x="89" y="104"/>
                  </a:lnTo>
                  <a:lnTo>
                    <a:pt x="94" y="100"/>
                  </a:lnTo>
                  <a:lnTo>
                    <a:pt x="98" y="96"/>
                  </a:lnTo>
                  <a:lnTo>
                    <a:pt x="102" y="92"/>
                  </a:lnTo>
                  <a:lnTo>
                    <a:pt x="105" y="88"/>
                  </a:lnTo>
                  <a:lnTo>
                    <a:pt x="108" y="82"/>
                  </a:lnTo>
                  <a:lnTo>
                    <a:pt x="111" y="77"/>
                  </a:lnTo>
                  <a:lnTo>
                    <a:pt x="112" y="72"/>
                  </a:lnTo>
                  <a:lnTo>
                    <a:pt x="113" y="67"/>
                  </a:lnTo>
                  <a:lnTo>
                    <a:pt x="114" y="61"/>
                  </a:lnTo>
                  <a:lnTo>
                    <a:pt x="114" y="56"/>
                  </a:lnTo>
                  <a:lnTo>
                    <a:pt x="114" y="50"/>
                  </a:lnTo>
                  <a:lnTo>
                    <a:pt x="113" y="45"/>
                  </a:lnTo>
                  <a:lnTo>
                    <a:pt x="111" y="39"/>
                  </a:lnTo>
                  <a:lnTo>
                    <a:pt x="109" y="34"/>
                  </a:lnTo>
                  <a:lnTo>
                    <a:pt x="107" y="29"/>
                  </a:lnTo>
                  <a:lnTo>
                    <a:pt x="104" y="24"/>
                  </a:lnTo>
                  <a:lnTo>
                    <a:pt x="101" y="20"/>
                  </a:lnTo>
                  <a:lnTo>
                    <a:pt x="97" y="15"/>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4" name="Freeform 120"/>
            <p:cNvSpPr>
              <a:spLocks/>
            </p:cNvSpPr>
            <p:nvPr/>
          </p:nvSpPr>
          <p:spPr bwMode="auto">
            <a:xfrm>
              <a:off x="2455" y="2103"/>
              <a:ext cx="41" cy="39"/>
            </a:xfrm>
            <a:custGeom>
              <a:avLst/>
              <a:gdLst>
                <a:gd name="T0" fmla="*/ 32 w 39"/>
                <a:gd name="T1" fmla="*/ 5 h 40"/>
                <a:gd name="T2" fmla="*/ 29 w 39"/>
                <a:gd name="T3" fmla="*/ 3 h 40"/>
                <a:gd name="T4" fmla="*/ 26 w 39"/>
                <a:gd name="T5" fmla="*/ 1 h 40"/>
                <a:gd name="T6" fmla="*/ 23 w 39"/>
                <a:gd name="T7" fmla="*/ 0 h 40"/>
                <a:gd name="T8" fmla="*/ 19 w 39"/>
                <a:gd name="T9" fmla="*/ 0 h 40"/>
                <a:gd name="T10" fmla="*/ 15 w 39"/>
                <a:gd name="T11" fmla="*/ 0 h 40"/>
                <a:gd name="T12" fmla="*/ 11 w 39"/>
                <a:gd name="T13" fmla="*/ 2 h 40"/>
                <a:gd name="T14" fmla="*/ 8 w 39"/>
                <a:gd name="T15" fmla="*/ 3 h 40"/>
                <a:gd name="T16" fmla="*/ 6 w 39"/>
                <a:gd name="T17" fmla="*/ 6 h 40"/>
                <a:gd name="T18" fmla="*/ 3 w 39"/>
                <a:gd name="T19" fmla="*/ 9 h 40"/>
                <a:gd name="T20" fmla="*/ 1 w 39"/>
                <a:gd name="T21" fmla="*/ 13 h 40"/>
                <a:gd name="T22" fmla="*/ 0 w 39"/>
                <a:gd name="T23" fmla="*/ 16 h 40"/>
                <a:gd name="T24" fmla="*/ 0 w 39"/>
                <a:gd name="T25" fmla="*/ 20 h 40"/>
                <a:gd name="T26" fmla="*/ 0 w 39"/>
                <a:gd name="T27" fmla="*/ 24 h 40"/>
                <a:gd name="T28" fmla="*/ 2 w 39"/>
                <a:gd name="T29" fmla="*/ 28 h 40"/>
                <a:gd name="T30" fmla="*/ 3 w 39"/>
                <a:gd name="T31" fmla="*/ 31 h 40"/>
                <a:gd name="T32" fmla="*/ 5 w 39"/>
                <a:gd name="T33" fmla="*/ 34 h 40"/>
                <a:gd name="T34" fmla="*/ 9 w 39"/>
                <a:gd name="T35" fmla="*/ 36 h 40"/>
                <a:gd name="T36" fmla="*/ 12 w 39"/>
                <a:gd name="T37" fmla="*/ 38 h 40"/>
                <a:gd name="T38" fmla="*/ 16 w 39"/>
                <a:gd name="T39" fmla="*/ 39 h 40"/>
                <a:gd name="T40" fmla="*/ 19 w 39"/>
                <a:gd name="T41" fmla="*/ 39 h 40"/>
                <a:gd name="T42" fmla="*/ 23 w 39"/>
                <a:gd name="T43" fmla="*/ 38 h 40"/>
                <a:gd name="T44" fmla="*/ 27 w 39"/>
                <a:gd name="T45" fmla="*/ 38 h 40"/>
                <a:gd name="T46" fmla="*/ 30 w 39"/>
                <a:gd name="T47" fmla="*/ 36 h 40"/>
                <a:gd name="T48" fmla="*/ 33 w 39"/>
                <a:gd name="T49" fmla="*/ 33 h 40"/>
                <a:gd name="T50" fmla="*/ 35 w 39"/>
                <a:gd name="T51" fmla="*/ 30 h 40"/>
                <a:gd name="T52" fmla="*/ 37 w 39"/>
                <a:gd name="T53" fmla="*/ 26 h 40"/>
                <a:gd name="T54" fmla="*/ 38 w 39"/>
                <a:gd name="T55" fmla="*/ 23 h 40"/>
                <a:gd name="T56" fmla="*/ 38 w 39"/>
                <a:gd name="T57" fmla="*/ 19 h 40"/>
                <a:gd name="T58" fmla="*/ 38 w 39"/>
                <a:gd name="T59" fmla="*/ 15 h 40"/>
                <a:gd name="T60" fmla="*/ 37 w 39"/>
                <a:gd name="T61" fmla="*/ 12 h 40"/>
                <a:gd name="T62" fmla="*/ 35 w 39"/>
                <a:gd name="T63" fmla="*/ 8 h 40"/>
                <a:gd name="T64" fmla="*/ 32 w 39"/>
                <a:gd name="T65" fmla="*/ 5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
                <a:gd name="T100" fmla="*/ 0 h 40"/>
                <a:gd name="T101" fmla="*/ 39 w 39"/>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 h="40">
                  <a:moveTo>
                    <a:pt x="32" y="5"/>
                  </a:moveTo>
                  <a:lnTo>
                    <a:pt x="29" y="3"/>
                  </a:lnTo>
                  <a:lnTo>
                    <a:pt x="26" y="1"/>
                  </a:lnTo>
                  <a:lnTo>
                    <a:pt x="23" y="0"/>
                  </a:lnTo>
                  <a:lnTo>
                    <a:pt x="19" y="0"/>
                  </a:lnTo>
                  <a:lnTo>
                    <a:pt x="15" y="0"/>
                  </a:lnTo>
                  <a:lnTo>
                    <a:pt x="11" y="2"/>
                  </a:lnTo>
                  <a:lnTo>
                    <a:pt x="8" y="3"/>
                  </a:lnTo>
                  <a:lnTo>
                    <a:pt x="6" y="6"/>
                  </a:lnTo>
                  <a:lnTo>
                    <a:pt x="3" y="9"/>
                  </a:lnTo>
                  <a:lnTo>
                    <a:pt x="1" y="13"/>
                  </a:lnTo>
                  <a:lnTo>
                    <a:pt x="0" y="16"/>
                  </a:lnTo>
                  <a:lnTo>
                    <a:pt x="0" y="20"/>
                  </a:lnTo>
                  <a:lnTo>
                    <a:pt x="0" y="24"/>
                  </a:lnTo>
                  <a:lnTo>
                    <a:pt x="2" y="28"/>
                  </a:lnTo>
                  <a:lnTo>
                    <a:pt x="3" y="31"/>
                  </a:lnTo>
                  <a:lnTo>
                    <a:pt x="5" y="34"/>
                  </a:lnTo>
                  <a:lnTo>
                    <a:pt x="9" y="36"/>
                  </a:lnTo>
                  <a:lnTo>
                    <a:pt x="12" y="38"/>
                  </a:lnTo>
                  <a:lnTo>
                    <a:pt x="16" y="39"/>
                  </a:lnTo>
                  <a:lnTo>
                    <a:pt x="19" y="39"/>
                  </a:lnTo>
                  <a:lnTo>
                    <a:pt x="23" y="38"/>
                  </a:lnTo>
                  <a:lnTo>
                    <a:pt x="27" y="38"/>
                  </a:lnTo>
                  <a:lnTo>
                    <a:pt x="30" y="36"/>
                  </a:lnTo>
                  <a:lnTo>
                    <a:pt x="33" y="33"/>
                  </a:lnTo>
                  <a:lnTo>
                    <a:pt x="35" y="30"/>
                  </a:lnTo>
                  <a:lnTo>
                    <a:pt x="37" y="26"/>
                  </a:lnTo>
                  <a:lnTo>
                    <a:pt x="38" y="23"/>
                  </a:lnTo>
                  <a:lnTo>
                    <a:pt x="38" y="19"/>
                  </a:lnTo>
                  <a:lnTo>
                    <a:pt x="38" y="15"/>
                  </a:lnTo>
                  <a:lnTo>
                    <a:pt x="37" y="12"/>
                  </a:lnTo>
                  <a:lnTo>
                    <a:pt x="35" y="8"/>
                  </a:lnTo>
                  <a:lnTo>
                    <a:pt x="32" y="5"/>
                  </a:lnTo>
                </a:path>
              </a:pathLst>
            </a:custGeom>
            <a:solidFill>
              <a:srgbClr val="CCCCCC"/>
            </a:solidFill>
            <a:ln w="12700" cap="rnd" cmpd="sng">
              <a:noFill/>
              <a:prstDash val="solid"/>
              <a:round/>
              <a:headEnd type="none" w="med" len="med"/>
              <a:tailEnd type="none" w="med" len="med"/>
            </a:ln>
          </p:spPr>
          <p:txBody>
            <a:bodyPr/>
            <a:lstStyle/>
            <a:p>
              <a:pPr>
                <a:defRPr/>
              </a:pPr>
              <a:endParaRPr lang="en-US" dirty="0">
                <a:latin typeface="Arial" pitchFamily="34" charset="0"/>
              </a:endParaRPr>
            </a:p>
          </p:txBody>
        </p:sp>
        <p:sp>
          <p:nvSpPr>
            <p:cNvPr id="125" name="Freeform 121"/>
            <p:cNvSpPr>
              <a:spLocks/>
            </p:cNvSpPr>
            <p:nvPr/>
          </p:nvSpPr>
          <p:spPr bwMode="auto">
            <a:xfrm>
              <a:off x="2455" y="2103"/>
              <a:ext cx="41" cy="39"/>
            </a:xfrm>
            <a:custGeom>
              <a:avLst/>
              <a:gdLst>
                <a:gd name="T0" fmla="*/ 32 w 39"/>
                <a:gd name="T1" fmla="*/ 5 h 40"/>
                <a:gd name="T2" fmla="*/ 29 w 39"/>
                <a:gd name="T3" fmla="*/ 3 h 40"/>
                <a:gd name="T4" fmla="*/ 26 w 39"/>
                <a:gd name="T5" fmla="*/ 1 h 40"/>
                <a:gd name="T6" fmla="*/ 23 w 39"/>
                <a:gd name="T7" fmla="*/ 0 h 40"/>
                <a:gd name="T8" fmla="*/ 19 w 39"/>
                <a:gd name="T9" fmla="*/ 0 h 40"/>
                <a:gd name="T10" fmla="*/ 15 w 39"/>
                <a:gd name="T11" fmla="*/ 0 h 40"/>
                <a:gd name="T12" fmla="*/ 11 w 39"/>
                <a:gd name="T13" fmla="*/ 2 h 40"/>
                <a:gd name="T14" fmla="*/ 8 w 39"/>
                <a:gd name="T15" fmla="*/ 3 h 40"/>
                <a:gd name="T16" fmla="*/ 6 w 39"/>
                <a:gd name="T17" fmla="*/ 6 h 40"/>
                <a:gd name="T18" fmla="*/ 3 w 39"/>
                <a:gd name="T19" fmla="*/ 9 h 40"/>
                <a:gd name="T20" fmla="*/ 1 w 39"/>
                <a:gd name="T21" fmla="*/ 13 h 40"/>
                <a:gd name="T22" fmla="*/ 0 w 39"/>
                <a:gd name="T23" fmla="*/ 16 h 40"/>
                <a:gd name="T24" fmla="*/ 0 w 39"/>
                <a:gd name="T25" fmla="*/ 20 h 40"/>
                <a:gd name="T26" fmla="*/ 0 w 39"/>
                <a:gd name="T27" fmla="*/ 24 h 40"/>
                <a:gd name="T28" fmla="*/ 2 w 39"/>
                <a:gd name="T29" fmla="*/ 28 h 40"/>
                <a:gd name="T30" fmla="*/ 3 w 39"/>
                <a:gd name="T31" fmla="*/ 31 h 40"/>
                <a:gd name="T32" fmla="*/ 5 w 39"/>
                <a:gd name="T33" fmla="*/ 34 h 40"/>
                <a:gd name="T34" fmla="*/ 9 w 39"/>
                <a:gd name="T35" fmla="*/ 36 h 40"/>
                <a:gd name="T36" fmla="*/ 12 w 39"/>
                <a:gd name="T37" fmla="*/ 38 h 40"/>
                <a:gd name="T38" fmla="*/ 16 w 39"/>
                <a:gd name="T39" fmla="*/ 39 h 40"/>
                <a:gd name="T40" fmla="*/ 19 w 39"/>
                <a:gd name="T41" fmla="*/ 39 h 40"/>
                <a:gd name="T42" fmla="*/ 23 w 39"/>
                <a:gd name="T43" fmla="*/ 38 h 40"/>
                <a:gd name="T44" fmla="*/ 27 w 39"/>
                <a:gd name="T45" fmla="*/ 38 h 40"/>
                <a:gd name="T46" fmla="*/ 30 w 39"/>
                <a:gd name="T47" fmla="*/ 36 h 40"/>
                <a:gd name="T48" fmla="*/ 33 w 39"/>
                <a:gd name="T49" fmla="*/ 33 h 40"/>
                <a:gd name="T50" fmla="*/ 35 w 39"/>
                <a:gd name="T51" fmla="*/ 30 h 40"/>
                <a:gd name="T52" fmla="*/ 37 w 39"/>
                <a:gd name="T53" fmla="*/ 26 h 40"/>
                <a:gd name="T54" fmla="*/ 38 w 39"/>
                <a:gd name="T55" fmla="*/ 23 h 40"/>
                <a:gd name="T56" fmla="*/ 38 w 39"/>
                <a:gd name="T57" fmla="*/ 19 h 40"/>
                <a:gd name="T58" fmla="*/ 38 w 39"/>
                <a:gd name="T59" fmla="*/ 15 h 40"/>
                <a:gd name="T60" fmla="*/ 37 w 39"/>
                <a:gd name="T61" fmla="*/ 12 h 40"/>
                <a:gd name="T62" fmla="*/ 35 w 39"/>
                <a:gd name="T63" fmla="*/ 8 h 40"/>
                <a:gd name="T64" fmla="*/ 32 w 39"/>
                <a:gd name="T65" fmla="*/ 5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
                <a:gd name="T100" fmla="*/ 0 h 40"/>
                <a:gd name="T101" fmla="*/ 39 w 39"/>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 h="40">
                  <a:moveTo>
                    <a:pt x="32" y="5"/>
                  </a:moveTo>
                  <a:lnTo>
                    <a:pt x="29" y="3"/>
                  </a:lnTo>
                  <a:lnTo>
                    <a:pt x="26" y="1"/>
                  </a:lnTo>
                  <a:lnTo>
                    <a:pt x="23" y="0"/>
                  </a:lnTo>
                  <a:lnTo>
                    <a:pt x="19" y="0"/>
                  </a:lnTo>
                  <a:lnTo>
                    <a:pt x="15" y="0"/>
                  </a:lnTo>
                  <a:lnTo>
                    <a:pt x="11" y="2"/>
                  </a:lnTo>
                  <a:lnTo>
                    <a:pt x="8" y="3"/>
                  </a:lnTo>
                  <a:lnTo>
                    <a:pt x="6" y="6"/>
                  </a:lnTo>
                  <a:lnTo>
                    <a:pt x="3" y="9"/>
                  </a:lnTo>
                  <a:lnTo>
                    <a:pt x="1" y="13"/>
                  </a:lnTo>
                  <a:lnTo>
                    <a:pt x="0" y="16"/>
                  </a:lnTo>
                  <a:lnTo>
                    <a:pt x="0" y="20"/>
                  </a:lnTo>
                  <a:lnTo>
                    <a:pt x="0" y="24"/>
                  </a:lnTo>
                  <a:lnTo>
                    <a:pt x="2" y="28"/>
                  </a:lnTo>
                  <a:lnTo>
                    <a:pt x="3" y="31"/>
                  </a:lnTo>
                  <a:lnTo>
                    <a:pt x="5" y="34"/>
                  </a:lnTo>
                  <a:lnTo>
                    <a:pt x="9" y="36"/>
                  </a:lnTo>
                  <a:lnTo>
                    <a:pt x="12" y="38"/>
                  </a:lnTo>
                  <a:lnTo>
                    <a:pt x="16" y="39"/>
                  </a:lnTo>
                  <a:lnTo>
                    <a:pt x="19" y="39"/>
                  </a:lnTo>
                  <a:lnTo>
                    <a:pt x="23" y="38"/>
                  </a:lnTo>
                  <a:lnTo>
                    <a:pt x="27" y="38"/>
                  </a:lnTo>
                  <a:lnTo>
                    <a:pt x="30" y="36"/>
                  </a:lnTo>
                  <a:lnTo>
                    <a:pt x="33" y="33"/>
                  </a:lnTo>
                  <a:lnTo>
                    <a:pt x="35" y="30"/>
                  </a:lnTo>
                  <a:lnTo>
                    <a:pt x="37" y="26"/>
                  </a:lnTo>
                  <a:lnTo>
                    <a:pt x="38" y="23"/>
                  </a:lnTo>
                  <a:lnTo>
                    <a:pt x="38" y="19"/>
                  </a:lnTo>
                  <a:lnTo>
                    <a:pt x="38" y="15"/>
                  </a:lnTo>
                  <a:lnTo>
                    <a:pt x="37" y="12"/>
                  </a:lnTo>
                  <a:lnTo>
                    <a:pt x="35" y="8"/>
                  </a:lnTo>
                  <a:lnTo>
                    <a:pt x="32" y="5"/>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6" name="Freeform 122"/>
            <p:cNvSpPr>
              <a:spLocks/>
            </p:cNvSpPr>
            <p:nvPr/>
          </p:nvSpPr>
          <p:spPr bwMode="auto">
            <a:xfrm>
              <a:off x="1766" y="2441"/>
              <a:ext cx="41" cy="25"/>
            </a:xfrm>
            <a:custGeom>
              <a:avLst/>
              <a:gdLst>
                <a:gd name="T0" fmla="*/ 37 w 41"/>
                <a:gd name="T1" fmla="*/ 0 h 26"/>
                <a:gd name="T2" fmla="*/ 0 w 41"/>
                <a:gd name="T3" fmla="*/ 25 h 26"/>
                <a:gd name="T4" fmla="*/ 40 w 41"/>
                <a:gd name="T5" fmla="*/ 3 h 26"/>
                <a:gd name="T6" fmla="*/ 0 60000 65536"/>
                <a:gd name="T7" fmla="*/ 0 60000 65536"/>
                <a:gd name="T8" fmla="*/ 0 60000 65536"/>
                <a:gd name="T9" fmla="*/ 0 w 41"/>
                <a:gd name="T10" fmla="*/ 0 h 26"/>
                <a:gd name="T11" fmla="*/ 41 w 41"/>
                <a:gd name="T12" fmla="*/ 26 h 26"/>
              </a:gdLst>
              <a:ahLst/>
              <a:cxnLst>
                <a:cxn ang="T6">
                  <a:pos x="T0" y="T1"/>
                </a:cxn>
                <a:cxn ang="T7">
                  <a:pos x="T2" y="T3"/>
                </a:cxn>
                <a:cxn ang="T8">
                  <a:pos x="T4" y="T5"/>
                </a:cxn>
              </a:cxnLst>
              <a:rect l="T9" t="T10" r="T11" b="T12"/>
              <a:pathLst>
                <a:path w="41" h="26">
                  <a:moveTo>
                    <a:pt x="37" y="0"/>
                  </a:moveTo>
                  <a:lnTo>
                    <a:pt x="0" y="25"/>
                  </a:lnTo>
                  <a:lnTo>
                    <a:pt x="40" y="3"/>
                  </a:lnTo>
                </a:path>
              </a:pathLst>
            </a:custGeom>
            <a:no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sp>
          <p:nvSpPr>
            <p:cNvPr id="127" name="Freeform 123"/>
            <p:cNvSpPr>
              <a:spLocks/>
            </p:cNvSpPr>
            <p:nvPr/>
          </p:nvSpPr>
          <p:spPr bwMode="auto">
            <a:xfrm>
              <a:off x="1803" y="2398"/>
              <a:ext cx="41" cy="32"/>
            </a:xfrm>
            <a:custGeom>
              <a:avLst/>
              <a:gdLst>
                <a:gd name="T0" fmla="*/ 38 w 43"/>
                <a:gd name="T1" fmla="*/ 0 h 32"/>
                <a:gd name="T2" fmla="*/ 42 w 43"/>
                <a:gd name="T3" fmla="*/ 6 h 32"/>
                <a:gd name="T4" fmla="*/ 5 w 43"/>
                <a:gd name="T5" fmla="*/ 31 h 32"/>
                <a:gd name="T6" fmla="*/ 0 w 43"/>
                <a:gd name="T7" fmla="*/ 25 h 32"/>
                <a:gd name="T8" fmla="*/ 38 w 43"/>
                <a:gd name="T9" fmla="*/ 0 h 32"/>
                <a:gd name="T10" fmla="*/ 0 60000 65536"/>
                <a:gd name="T11" fmla="*/ 0 60000 65536"/>
                <a:gd name="T12" fmla="*/ 0 60000 65536"/>
                <a:gd name="T13" fmla="*/ 0 60000 65536"/>
                <a:gd name="T14" fmla="*/ 0 60000 65536"/>
                <a:gd name="T15" fmla="*/ 0 w 43"/>
                <a:gd name="T16" fmla="*/ 0 h 32"/>
                <a:gd name="T17" fmla="*/ 43 w 43"/>
                <a:gd name="T18" fmla="*/ 32 h 32"/>
              </a:gdLst>
              <a:ahLst/>
              <a:cxnLst>
                <a:cxn ang="T10">
                  <a:pos x="T0" y="T1"/>
                </a:cxn>
                <a:cxn ang="T11">
                  <a:pos x="T2" y="T3"/>
                </a:cxn>
                <a:cxn ang="T12">
                  <a:pos x="T4" y="T5"/>
                </a:cxn>
                <a:cxn ang="T13">
                  <a:pos x="T6" y="T7"/>
                </a:cxn>
                <a:cxn ang="T14">
                  <a:pos x="T8" y="T9"/>
                </a:cxn>
              </a:cxnLst>
              <a:rect l="T15" t="T16" r="T17" b="T18"/>
              <a:pathLst>
                <a:path w="43" h="32">
                  <a:moveTo>
                    <a:pt x="38" y="0"/>
                  </a:moveTo>
                  <a:lnTo>
                    <a:pt x="42" y="6"/>
                  </a:lnTo>
                  <a:lnTo>
                    <a:pt x="5" y="31"/>
                  </a:lnTo>
                  <a:lnTo>
                    <a:pt x="0" y="25"/>
                  </a:lnTo>
                  <a:lnTo>
                    <a:pt x="38" y="0"/>
                  </a:lnTo>
                </a:path>
              </a:pathLst>
            </a:custGeom>
            <a:solidFill>
              <a:schemeClr val="tx1"/>
            </a:solidFill>
            <a:ln w="12700" cap="rnd" cmpd="sng">
              <a:solidFill>
                <a:srgbClr val="000000"/>
              </a:solidFill>
              <a:prstDash val="solid"/>
              <a:round/>
              <a:headEnd type="none" w="med" len="med"/>
              <a:tailEnd type="none" w="med" len="med"/>
            </a:ln>
          </p:spPr>
          <p:txBody>
            <a:bodyPr/>
            <a:lstStyle/>
            <a:p>
              <a:pPr>
                <a:defRPr/>
              </a:pPr>
              <a:endParaRPr lang="en-US" dirty="0">
                <a:latin typeface="Arial"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Affordability Evaluation Measure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Set of characteristics associated with an affordable system</a:t>
            </a:r>
          </a:p>
          <a:p>
            <a:r>
              <a:rPr lang="en-US" dirty="0" smtClean="0"/>
              <a:t>Criteria for various levels of each characteristic</a:t>
            </a:r>
          </a:p>
          <a:p>
            <a:r>
              <a:rPr lang="en-US" dirty="0" smtClean="0"/>
              <a:t>Weighting factors for each characteristic</a:t>
            </a:r>
          </a:p>
          <a:p>
            <a:r>
              <a:rPr lang="en-US" dirty="0" smtClean="0"/>
              <a:t>Calculate overall value for program</a:t>
            </a:r>
          </a:p>
          <a:p>
            <a:r>
              <a:rPr lang="en-US" dirty="0" smtClean="0"/>
              <a:t>Do jointly (acquirer/ supplier) periodically </a:t>
            </a:r>
          </a:p>
          <a:p>
            <a:pPr lvl="1"/>
            <a:r>
              <a:rPr lang="en-US" dirty="0" smtClean="0"/>
              <a:t>key managers consensus</a:t>
            </a:r>
          </a:p>
          <a:p>
            <a:r>
              <a:rPr lang="en-US" dirty="0" smtClean="0"/>
              <a:t>Trend over time</a:t>
            </a:r>
          </a:p>
          <a:p>
            <a:endParaRPr lang="en-US" dirty="0" smtClean="0"/>
          </a:p>
          <a:p>
            <a:r>
              <a:rPr lang="en-US" dirty="0" smtClean="0"/>
              <a:t>“What are the questions we need answers for” should drive characteristics</a:t>
            </a:r>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Crosby Quality Management Maturity Grid</a:t>
            </a:r>
            <a:endParaRPr lang="en-US" dirty="0"/>
          </a:p>
        </p:txBody>
      </p:sp>
      <p:pic>
        <p:nvPicPr>
          <p:cNvPr id="2050" name="Picture 2" descr="Figure1:TheInformationQualityManagementMaturityGrid"/>
          <p:cNvPicPr>
            <a:picLocks noChangeAspect="1" noChangeArrowheads="1"/>
          </p:cNvPicPr>
          <p:nvPr/>
        </p:nvPicPr>
        <p:blipFill>
          <a:blip r:embed="rId2" cstate="print"/>
          <a:srcRect/>
          <a:stretch>
            <a:fillRect/>
          </a:stretch>
        </p:blipFill>
        <p:spPr bwMode="auto">
          <a:xfrm>
            <a:off x="1636429" y="1624947"/>
            <a:ext cx="6280019" cy="50101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Wingdings" pitchFamily="2" charset="2"/>
              </a:rPr>
              <a:t>-ilities</a:t>
            </a:r>
          </a:p>
        </p:txBody>
      </p:sp>
      <p:sp>
        <p:nvSpPr>
          <p:cNvPr id="3" name="Content Placeholder 2"/>
          <p:cNvSpPr>
            <a:spLocks noGrp="1"/>
          </p:cNvSpPr>
          <p:nvPr>
            <p:ph idx="1"/>
          </p:nvPr>
        </p:nvSpPr>
        <p:spPr/>
        <p:txBody>
          <a:bodyPr/>
          <a:lstStyle/>
          <a:p>
            <a:pPr lvl="1"/>
            <a:r>
              <a:rPr lang="en-US" dirty="0" smtClean="0">
                <a:sym typeface="Wingdings" pitchFamily="2" charset="2"/>
              </a:rPr>
              <a:t>Maintainability</a:t>
            </a:r>
          </a:p>
          <a:p>
            <a:pPr lvl="1"/>
            <a:r>
              <a:rPr lang="en-US" dirty="0" smtClean="0">
                <a:sym typeface="Wingdings" pitchFamily="2" charset="2"/>
              </a:rPr>
              <a:t>Supportability</a:t>
            </a:r>
          </a:p>
          <a:p>
            <a:pPr lvl="1"/>
            <a:r>
              <a:rPr lang="en-US" dirty="0" smtClean="0">
                <a:sym typeface="Wingdings" pitchFamily="2" charset="2"/>
              </a:rPr>
              <a:t>Reliability</a:t>
            </a:r>
          </a:p>
          <a:p>
            <a:pPr lvl="1"/>
            <a:r>
              <a:rPr lang="en-US" dirty="0" smtClean="0">
                <a:sym typeface="Wingdings" pitchFamily="2" charset="2"/>
              </a:rPr>
              <a:t>Stability</a:t>
            </a:r>
          </a:p>
          <a:p>
            <a:pPr lvl="1"/>
            <a:r>
              <a:rPr lang="en-US" dirty="0" smtClean="0">
                <a:sym typeface="Wingdings" pitchFamily="2" charset="2"/>
              </a:rPr>
              <a:t>Produceability</a:t>
            </a:r>
            <a:endParaRPr lang="en-US" dirty="0" smtClean="0">
              <a:sym typeface="Wingdings" pitchFamily="2" charset="2"/>
            </a:endParaRPr>
          </a:p>
          <a:p>
            <a:pPr lvl="1"/>
            <a:r>
              <a:rPr lang="en-US" dirty="0" smtClean="0">
                <a:sym typeface="Wingdings" pitchFamily="2" charset="2"/>
              </a:rPr>
              <a:t>Upgradeability</a:t>
            </a:r>
          </a:p>
          <a:p>
            <a:pPr lvl="1"/>
            <a:r>
              <a:rPr lang="en-US" dirty="0" smtClean="0">
                <a:sym typeface="Wingdings" pitchFamily="2" charset="2"/>
              </a:rPr>
              <a:t>Usability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Acquisition viewpoint vs. Supplier viewpoint</a:t>
            </a:r>
          </a:p>
          <a:p>
            <a:r>
              <a:rPr lang="en-US" dirty="0" smtClean="0"/>
              <a:t>Enterprise vs. Program view</a:t>
            </a:r>
          </a:p>
          <a:p>
            <a:r>
              <a:rPr lang="en-US" dirty="0" smtClean="0"/>
              <a:t>Need for a literature review</a:t>
            </a:r>
          </a:p>
          <a:p>
            <a:r>
              <a:rPr lang="en-US" dirty="0" smtClean="0"/>
              <a:t>Is the approach different for IT than product development?</a:t>
            </a:r>
          </a:p>
          <a:p>
            <a:r>
              <a:rPr lang="en-US" dirty="0" smtClean="0"/>
              <a:t>Impact of Should Cost Analysis</a:t>
            </a:r>
          </a:p>
          <a:p>
            <a:r>
              <a:rPr lang="en-US" dirty="0" smtClean="0"/>
              <a:t>Need to be better at estimation to be better at affordability analysis</a:t>
            </a:r>
          </a:p>
          <a:p>
            <a:pPr lvl="1"/>
            <a:r>
              <a:rPr lang="en-US" dirty="0" smtClean="0"/>
              <a:t>Benchmarking, historical data sharing</a:t>
            </a:r>
          </a:p>
          <a:p>
            <a:r>
              <a:rPr lang="en-US" dirty="0" smtClean="0"/>
              <a:t>Interoperating and enabling system influence</a:t>
            </a:r>
          </a:p>
          <a:p>
            <a:r>
              <a:rPr lang="en-US" dirty="0" smtClean="0"/>
              <a:t>“flexible” and/or </a:t>
            </a:r>
            <a:r>
              <a:rPr lang="en-US" dirty="0" smtClean="0"/>
              <a:t>volatile requirements</a:t>
            </a:r>
          </a:p>
          <a:p>
            <a:r>
              <a:rPr lang="en-US" dirty="0" smtClean="0"/>
              <a:t>Interests of the commercial world</a:t>
            </a:r>
            <a:endParaRPr lang="en-US" dirty="0" smtClean="0"/>
          </a:p>
          <a:p>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4" descr="http://theskrilla.com/wp-content/uploads/2010/10/chalkboard_football.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effectLst>
            <a:softEdge rad="127000"/>
          </a:effectLst>
        </p:spPr>
      </p:pic>
      <p:sp>
        <p:nvSpPr>
          <p:cNvPr id="2" name="Title 1"/>
          <p:cNvSpPr>
            <a:spLocks noGrp="1"/>
          </p:cNvSpPr>
          <p:nvPr>
            <p:ph type="title"/>
          </p:nvPr>
        </p:nvSpPr>
        <p:spPr/>
        <p:txBody>
          <a:bodyPr/>
          <a:lstStyle/>
          <a:p>
            <a:r>
              <a:rPr lang="en-US" dirty="0" smtClean="0">
                <a:solidFill>
                  <a:schemeClr val="bg1"/>
                </a:solidFill>
              </a:rPr>
              <a:t>Affordability Is a Team Sport</a:t>
            </a:r>
            <a:endParaRPr lang="en-US" dirty="0">
              <a:solidFill>
                <a:schemeClr val="bg1"/>
              </a:solidFill>
            </a:endParaRPr>
          </a:p>
        </p:txBody>
      </p:sp>
      <p:sp>
        <p:nvSpPr>
          <p:cNvPr id="4" name="Freeform 6"/>
          <p:cNvSpPr>
            <a:spLocks/>
          </p:cNvSpPr>
          <p:nvPr/>
        </p:nvSpPr>
        <p:spPr bwMode="black">
          <a:xfrm>
            <a:off x="6848475" y="381000"/>
            <a:ext cx="1839913" cy="661988"/>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chemeClr val="bg1"/>
          </a:solidFill>
          <a:ln w="127000" cap="rnd" cmpd="sng">
            <a:noFill/>
            <a:prstDash val="solid"/>
            <a:round/>
            <a:headEnd type="none" w="med" len="med"/>
            <a:tailEnd type="none" w="med" len="med"/>
          </a:ln>
          <a:effectLst/>
        </p:spPr>
        <p:txBody>
          <a:bodyPr/>
          <a:lstStyle/>
          <a:p>
            <a:endParaRPr lang="en-US" dirty="0">
              <a:solidFill>
                <a:schemeClr val="bg1"/>
              </a:solidFill>
            </a:endParaRPr>
          </a:p>
        </p:txBody>
      </p:sp>
      <p:sp>
        <p:nvSpPr>
          <p:cNvPr id="5" name="Rectangle 28"/>
          <p:cNvSpPr>
            <a:spLocks noChangeArrowheads="1"/>
          </p:cNvSpPr>
          <p:nvPr/>
        </p:nvSpPr>
        <p:spPr bwMode="auto">
          <a:xfrm>
            <a:off x="7575550" y="6602413"/>
            <a:ext cx="1392238" cy="211137"/>
          </a:xfrm>
          <a:prstGeom prst="rect">
            <a:avLst/>
          </a:prstGeom>
          <a:noFill/>
          <a:ln w="12700">
            <a:noFill/>
            <a:miter lim="800000"/>
            <a:headEnd/>
            <a:tailEnd/>
          </a:ln>
          <a:effectLst/>
        </p:spPr>
        <p:txBody>
          <a:bodyPr lIns="88900" tIns="44450" rIns="88900" bIns="44450">
            <a:spAutoFit/>
          </a:bodyPr>
          <a:lstStyle/>
          <a:p>
            <a:pPr algn="r" defTabSz="887413">
              <a:spcBef>
                <a:spcPct val="50000"/>
              </a:spcBef>
              <a:defRPr/>
            </a:pPr>
            <a:r>
              <a:rPr lang="en-US" sz="800" b="0" dirty="0" smtClean="0">
                <a:solidFill>
                  <a:srgbClr val="000000"/>
                </a:solidFill>
              </a:rPr>
              <a:t>A11-34172D_</a:t>
            </a:r>
            <a:fld id="{CE98402D-ABCC-4252-8C4D-91DDB7D26A1D}" type="slidenum">
              <a:rPr lang="en-US" sz="800" b="0" smtClean="0">
                <a:solidFill>
                  <a:srgbClr val="000000"/>
                </a:solidFill>
              </a:rPr>
              <a:pPr algn="r" defTabSz="887413">
                <a:spcBef>
                  <a:spcPct val="50000"/>
                </a:spcBef>
                <a:defRPr/>
              </a:pPr>
              <a:t>14</a:t>
            </a:fld>
            <a:endParaRPr lang="en-US" sz="800" b="0"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2"/>
          <p:cNvSpPr>
            <a:spLocks/>
          </p:cNvSpPr>
          <p:nvPr/>
        </p:nvSpPr>
        <p:spPr bwMode="black">
          <a:xfrm>
            <a:off x="969963" y="1962150"/>
            <a:ext cx="7204075" cy="2592388"/>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chemeClr val="bg1"/>
          </a:solidFill>
          <a:ln w="127000" cap="rnd" cmpd="sng">
            <a:noFill/>
            <a:prstDash val="solid"/>
            <a:round/>
            <a:headEnd type="none" w="med" len="med"/>
            <a:tailEnd type="none" w="med" len="med"/>
          </a:ln>
          <a:effectLst/>
        </p:spPr>
        <p:txBody>
          <a:bodyPr/>
          <a:lstStyle/>
          <a:p>
            <a:pPr>
              <a:defRPr/>
            </a:pPr>
            <a:endParaRPr lang="en-US" dirty="0">
              <a:effectLst>
                <a:outerShdw blurRad="38100" dist="38100" dir="2700000" algn="tl">
                  <a:srgbClr val="000000"/>
                </a:outerShdw>
              </a:effectLst>
              <a:ea typeface="ＭＳ Ｐゴシック" pitchFamily="-112" charset="-128"/>
            </a:endParaRPr>
          </a:p>
        </p:txBody>
      </p:sp>
      <p:sp>
        <p:nvSpPr>
          <p:cNvPr id="4" name="Freeform 2"/>
          <p:cNvSpPr>
            <a:spLocks/>
          </p:cNvSpPr>
          <p:nvPr/>
        </p:nvSpPr>
        <p:spPr bwMode="black">
          <a:xfrm>
            <a:off x="1143000" y="1981200"/>
            <a:ext cx="7204075" cy="2592388"/>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rgbClr val="003399"/>
          </a:solidFill>
          <a:ln w="127000" cap="rnd" cmpd="sng">
            <a:noFill/>
            <a:prstDash val="solid"/>
            <a:round/>
            <a:headEnd type="none" w="med" len="med"/>
            <a:tailEnd type="non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ea typeface="ＭＳ Ｐゴシック" pitchFamily="-112" charset="-128"/>
            </a:endParaRPr>
          </a:p>
        </p:txBody>
      </p:sp>
      <p:sp>
        <p:nvSpPr>
          <p:cNvPr id="5" name="Slide Number Placeholder 4"/>
          <p:cNvSpPr>
            <a:spLocks noGrp="1"/>
          </p:cNvSpPr>
          <p:nvPr>
            <p:ph type="sldNum" sz="quarter" idx="12"/>
          </p:nvPr>
        </p:nvSpPr>
        <p:spPr/>
        <p:txBody>
          <a:bodyPr/>
          <a:lstStyle/>
          <a:p>
            <a:fld id="{C81F2E6C-6522-4DB6-AFFC-D670E64FA66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Affordability: Cost Effective Capability Over Time</a:t>
            </a:r>
            <a:endParaRPr lang="en-US" dirty="0"/>
          </a:p>
        </p:txBody>
      </p:sp>
      <p:pic>
        <p:nvPicPr>
          <p:cNvPr id="3" name="Picture 2"/>
          <p:cNvPicPr/>
          <p:nvPr/>
        </p:nvPicPr>
        <p:blipFill>
          <a:blip r:embed="rId2" cstate="print">
            <a:clrChange>
              <a:clrFrom>
                <a:srgbClr val="FEF8E0"/>
              </a:clrFrom>
              <a:clrTo>
                <a:srgbClr val="FEF8E0">
                  <a:alpha val="0"/>
                </a:srgbClr>
              </a:clrTo>
            </a:clrChange>
          </a:blip>
          <a:srcRect l="1089" t="4068" r="2505" b="1682"/>
          <a:stretch>
            <a:fillRect/>
          </a:stretch>
        </p:blipFill>
        <p:spPr bwMode="auto">
          <a:xfrm>
            <a:off x="762000" y="1676400"/>
            <a:ext cx="7467599" cy="4648199"/>
          </a:xfrm>
          <a:prstGeom prst="rect">
            <a:avLst/>
          </a:prstGeom>
          <a:noFill/>
          <a:ln w="9525" algn="ctr">
            <a:noFill/>
            <a:miter lim="800000"/>
            <a:headEnd/>
            <a:tailEnd/>
          </a:ln>
          <a:effectLst/>
        </p:spPr>
      </p:pic>
      <p:sp>
        <p:nvSpPr>
          <p:cNvPr id="4" name="Slide Number Placeholder 3"/>
          <p:cNvSpPr>
            <a:spLocks noGrp="1"/>
          </p:cNvSpPr>
          <p:nvPr>
            <p:ph type="sldNum" sz="quarter" idx="12"/>
          </p:nvPr>
        </p:nvSpPr>
        <p:spPr/>
        <p:txBody>
          <a:bodyPr/>
          <a:lstStyle/>
          <a:p>
            <a:fld id="{C81F2E6C-6522-4DB6-AFFC-D670E64FA66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p:nvPr/>
        </p:nvPicPr>
        <p:blipFill>
          <a:blip r:embed="rId2" cstate="print"/>
          <a:srcRect/>
          <a:stretch>
            <a:fillRect/>
          </a:stretch>
        </p:blipFill>
        <p:spPr bwMode="auto">
          <a:xfrm>
            <a:off x="2743200" y="1600200"/>
            <a:ext cx="4724399" cy="4419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C81F2E6C-6522-4DB6-AFFC-D670E64FA66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Software and Systems Measurement (PSM)</a:t>
            </a:r>
            <a:endParaRPr lang="en-US" dirty="0"/>
          </a:p>
        </p:txBody>
      </p:sp>
      <p:sp>
        <p:nvSpPr>
          <p:cNvPr id="3" name="Content Placeholder 2"/>
          <p:cNvSpPr>
            <a:spLocks noGrp="1"/>
          </p:cNvSpPr>
          <p:nvPr>
            <p:ph idx="1"/>
          </p:nvPr>
        </p:nvSpPr>
        <p:spPr>
          <a:xfrm>
            <a:off x="304800" y="1447800"/>
            <a:ext cx="8534400" cy="4876800"/>
          </a:xfrm>
        </p:spPr>
        <p:txBody>
          <a:bodyPr>
            <a:noAutofit/>
          </a:bodyPr>
          <a:lstStyle/>
          <a:p>
            <a:r>
              <a:rPr lang="en-US" sz="2600" dirty="0" smtClean="0"/>
              <a:t>PSM is a proven approach for defining and implementing an effective measurement process for software and system projects that provide project and technical managers the quantitative information required to make informed decisions that impact project cost, schedule and technical performance objectives.</a:t>
            </a:r>
          </a:p>
          <a:p>
            <a:r>
              <a:rPr lang="en-US" sz="2600" dirty="0" smtClean="0"/>
              <a:t>PSM underlies several INCOSE measurement publications</a:t>
            </a:r>
          </a:p>
          <a:p>
            <a:r>
              <a:rPr lang="en-US" sz="2600" dirty="0" smtClean="0"/>
              <a:t>Basis for ISO 15939, Systems and Software Measurement Process</a:t>
            </a:r>
          </a:p>
          <a:p>
            <a:r>
              <a:rPr lang="en-US" sz="2600" dirty="0" smtClean="0"/>
              <a:t>In recent years has concentrated on “special topics” in measurement, hence an initiative in the Affordability space</a:t>
            </a:r>
            <a:endParaRPr lang="en-US" sz="2600"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Some Working Definitions</a:t>
            </a:r>
          </a:p>
        </p:txBody>
      </p:sp>
      <p:sp>
        <p:nvSpPr>
          <p:cNvPr id="4099" name="Content Placeholder 2"/>
          <p:cNvSpPr>
            <a:spLocks noGrp="1"/>
          </p:cNvSpPr>
          <p:nvPr>
            <p:ph idx="1"/>
          </p:nvPr>
        </p:nvSpPr>
        <p:spPr>
          <a:xfrm>
            <a:off x="1050974" y="1527908"/>
            <a:ext cx="7772400" cy="4114800"/>
          </a:xfrm>
        </p:spPr>
        <p:txBody>
          <a:bodyPr>
            <a:normAutofit fontScale="85000" lnSpcReduction="10000"/>
          </a:bodyPr>
          <a:lstStyle/>
          <a:p>
            <a:r>
              <a:rPr lang="en-US" sz="2000" u="sng" dirty="0" smtClean="0"/>
              <a:t>Affordability</a:t>
            </a:r>
            <a:r>
              <a:rPr lang="en-US" sz="2000" dirty="0" smtClean="0"/>
              <a:t> is the balance of system performance, cost and schedule constraints over the system life while satisfying mission needs in concert with strategic investment and organizational needs. (INCOSE Affordability Working Group)</a:t>
            </a:r>
          </a:p>
          <a:p>
            <a:r>
              <a:rPr lang="en-US" sz="2000" u="sng" dirty="0" smtClean="0"/>
              <a:t>Design for Affordability </a:t>
            </a:r>
            <a:r>
              <a:rPr lang="en-US" sz="2000" dirty="0" smtClean="0"/>
              <a:t>is the Systems Engineering practice of balancing system performance and risk with cost and schedule constraints over the system life satisfying system operational needs in concert with strategic investment and evolving stakeholder value. (INCOSE Affordability Working Group</a:t>
            </a:r>
            <a:r>
              <a:rPr lang="en-US" sz="2000" dirty="0" smtClean="0"/>
              <a:t>)</a:t>
            </a:r>
            <a:endParaRPr lang="en-US" sz="2000" dirty="0" smtClean="0"/>
          </a:p>
          <a:p>
            <a:r>
              <a:rPr lang="en-US" sz="2000" u="sng" dirty="0" smtClean="0"/>
              <a:t>Affordability</a:t>
            </a:r>
            <a:r>
              <a:rPr lang="en-US" sz="2000" dirty="0" smtClean="0"/>
              <a:t> is the practice of ensuring program success through the balancing of system performance (KPPs), total ownership cost , and schedule constraints while satisfying mission needs in concert with long-range investment, and force structure plans of the DoD </a:t>
            </a:r>
            <a:r>
              <a:rPr lang="en-US" sz="2000" dirty="0" smtClean="0"/>
              <a:t>(NDIA Affordability Working Group)</a:t>
            </a:r>
            <a:endParaRPr lang="en-US" sz="2000" dirty="0" smtClean="0"/>
          </a:p>
          <a:p>
            <a:endParaRPr lang="en-US" sz="2000" dirty="0" smtClean="0"/>
          </a:p>
          <a:p>
            <a:r>
              <a:rPr lang="en-US" sz="2400" u="sng" dirty="0" smtClean="0"/>
              <a:t>Affordability Measurement </a:t>
            </a:r>
            <a:r>
              <a:rPr lang="en-US" sz="2400" dirty="0" smtClean="0"/>
              <a:t>is the use of quantitative methods to provide insight into the effectiveness of </a:t>
            </a:r>
            <a:r>
              <a:rPr lang="en-US" sz="2400" dirty="0" smtClean="0"/>
              <a:t>a</a:t>
            </a:r>
            <a:r>
              <a:rPr lang="en-US" sz="2400" dirty="0" smtClean="0"/>
              <a:t>ffordability </a:t>
            </a:r>
            <a:r>
              <a:rPr lang="en-US" sz="2400" dirty="0" smtClean="0"/>
              <a:t>practices and/or techniques used to perform </a:t>
            </a:r>
            <a:r>
              <a:rPr lang="en-US" sz="2400" dirty="0" smtClean="0"/>
              <a:t>a</a:t>
            </a:r>
            <a:r>
              <a:rPr lang="en-US" sz="2400" dirty="0" smtClean="0"/>
              <a:t>ffordability analyses.</a:t>
            </a:r>
            <a:endParaRPr lang="en-US" sz="2400" dirty="0" smtClean="0"/>
          </a:p>
        </p:txBody>
      </p:sp>
      <p:sp>
        <p:nvSpPr>
          <p:cNvPr id="4" name="Slide Number Placeholder 3"/>
          <p:cNvSpPr>
            <a:spLocks noGrp="1"/>
          </p:cNvSpPr>
          <p:nvPr>
            <p:ph type="sldNum" sz="quarter" idx="12"/>
          </p:nvPr>
        </p:nvSpPr>
        <p:spPr/>
        <p:txBody>
          <a:bodyPr/>
          <a:lstStyle/>
          <a:p>
            <a:fld id="{C81F2E6C-6522-4DB6-AFFC-D670E64FA66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The Project So Far</a:t>
            </a:r>
            <a:endParaRPr lang="en-US" dirty="0"/>
          </a:p>
        </p:txBody>
      </p:sp>
      <p:sp>
        <p:nvSpPr>
          <p:cNvPr id="3" name="Content Placeholder 2"/>
          <p:cNvSpPr>
            <a:spLocks noGrp="1"/>
          </p:cNvSpPr>
          <p:nvPr>
            <p:ph idx="1"/>
          </p:nvPr>
        </p:nvSpPr>
        <p:spPr>
          <a:xfrm>
            <a:off x="457200" y="990600"/>
            <a:ext cx="8229600" cy="2514600"/>
          </a:xfrm>
        </p:spPr>
        <p:txBody>
          <a:bodyPr/>
          <a:lstStyle/>
          <a:p>
            <a:r>
              <a:rPr lang="en-US" dirty="0" smtClean="0"/>
              <a:t>Have used workshops at the PSM Users Group Conference to gather issues, ideas etc</a:t>
            </a:r>
          </a:p>
          <a:p>
            <a:r>
              <a:rPr lang="en-US" dirty="0" smtClean="0"/>
              <a:t>Ready to move forward with a focused effort</a:t>
            </a:r>
          </a:p>
          <a:p>
            <a:r>
              <a:rPr lang="en-US" dirty="0" smtClean="0"/>
              <a:t>Desire to coordinate with interested parties</a:t>
            </a:r>
            <a:endParaRPr lang="en-US" dirty="0"/>
          </a:p>
        </p:txBody>
      </p:sp>
      <p:sp>
        <p:nvSpPr>
          <p:cNvPr id="4" name="Title 1"/>
          <p:cNvSpPr txBox="1">
            <a:spLocks/>
          </p:cNvSpPr>
          <p:nvPr/>
        </p:nvSpPr>
        <p:spPr>
          <a:xfrm>
            <a:off x="381000" y="3352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Expected Result</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609600" y="4343400"/>
            <a:ext cx="8229600" cy="2209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White Paper providing measurement amplification to INCOSE</a:t>
            </a:r>
            <a:r>
              <a:rPr kumimoji="0" lang="en-US" sz="3200" b="0" i="0" u="none" strike="noStrike" kern="1200" cap="none" spc="0" normalizeH="0" noProof="0" dirty="0" smtClean="0">
                <a:ln>
                  <a:noFill/>
                </a:ln>
                <a:solidFill>
                  <a:schemeClr val="tx1"/>
                </a:solidFill>
                <a:effectLst/>
                <a:uLnTx/>
                <a:uFillTx/>
                <a:latin typeface="+mn-lt"/>
                <a:ea typeface="+mn-ea"/>
                <a:cs typeface="+mn-cs"/>
              </a:rPr>
              <a:t> and NDIA affordability work along with addressing other relevant affordability issues in measurement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C81F2E6C-6522-4DB6-AFFC-D670E64FA661}" type="slidenum">
              <a:rPr lang="en-US" smtClean="0"/>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Affordability Teams</a:t>
            </a:r>
            <a:endParaRPr lang="en-US" dirty="0"/>
          </a:p>
        </p:txBody>
      </p:sp>
      <p:sp>
        <p:nvSpPr>
          <p:cNvPr id="3" name="Slide Number Placeholder 2"/>
          <p:cNvSpPr>
            <a:spLocks noGrp="1"/>
          </p:cNvSpPr>
          <p:nvPr>
            <p:ph type="sldNum" sz="quarter" idx="12"/>
          </p:nvPr>
        </p:nvSpPr>
        <p:spPr/>
        <p:txBody>
          <a:bodyPr/>
          <a:lstStyle/>
          <a:p>
            <a:fld id="{C81F2E6C-6522-4DB6-AFFC-D670E64FA661}" type="slidenum">
              <a:rPr lang="en-US" smtClean="0"/>
              <a:pPr/>
              <a:t>3</a:t>
            </a:fld>
            <a:endParaRPr lang="en-US" dirty="0"/>
          </a:p>
        </p:txBody>
      </p:sp>
      <p:sp>
        <p:nvSpPr>
          <p:cNvPr id="4" name="Content Placeholder 2"/>
          <p:cNvSpPr txBox="1">
            <a:spLocks/>
          </p:cNvSpPr>
          <p:nvPr/>
        </p:nvSpPr>
        <p:spPr>
          <a:xfrm>
            <a:off x="381000" y="1371600"/>
            <a:ext cx="8382000" cy="2286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INCOSE Affordability Working Group – Joe Bobinis,</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lang="en-US" sz="2800" dirty="0" smtClean="0"/>
              <a:t>L</a:t>
            </a:r>
            <a:r>
              <a:rPr kumimoji="0" lang="en-US" sz="2800" b="0" i="0" u="none" strike="noStrike" kern="1200" cap="none" spc="0" normalizeH="0" noProof="0" dirty="0" smtClean="0">
                <a:ln>
                  <a:noFill/>
                </a:ln>
                <a:solidFill>
                  <a:schemeClr val="tx1"/>
                </a:solidFill>
                <a:effectLst/>
                <a:uLnTx/>
                <a:uFillTx/>
                <a:latin typeface="+mn-lt"/>
                <a:ea typeface="+mn-ea"/>
                <a:cs typeface="+mn-cs"/>
              </a:rPr>
              <a:t>ockheed Martin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Chair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NDIA Affordability Working Group – Frank Serna, Draper Laboratory, Chair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INCOSE Affordability Working Group</a:t>
            </a:r>
            <a:endParaRPr lang="en-US" dirty="0"/>
          </a:p>
        </p:txBody>
      </p:sp>
      <p:sp>
        <p:nvSpPr>
          <p:cNvPr id="3" name="Content Placeholder 2"/>
          <p:cNvSpPr>
            <a:spLocks noGrp="1"/>
          </p:cNvSpPr>
          <p:nvPr>
            <p:ph idx="1"/>
          </p:nvPr>
        </p:nvSpPr>
        <p:spPr/>
        <p:txBody>
          <a:bodyPr/>
          <a:lstStyle/>
          <a:p>
            <a:r>
              <a:rPr lang="en-US" dirty="0" smtClean="0"/>
              <a:t>Affordability: Cost Effectiveness Capability over Time White Paper</a:t>
            </a:r>
          </a:p>
          <a:p>
            <a:pPr lvl="1"/>
            <a:r>
              <a:rPr lang="en-US" dirty="0" smtClean="0"/>
              <a:t>Impact to affordability by managing a system as a trade space as opposed to a point solution </a:t>
            </a:r>
          </a:p>
          <a:p>
            <a:pPr lvl="1"/>
            <a:r>
              <a:rPr lang="en-US" dirty="0" smtClean="0"/>
              <a:t>Factors to consider when developing a trade space that support a system throughout its life cycle  </a:t>
            </a:r>
          </a:p>
          <a:p>
            <a:pPr lvl="1"/>
            <a:r>
              <a:rPr lang="en-US" dirty="0" smtClean="0"/>
              <a:t>Epoch/Era Analysis</a:t>
            </a:r>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143000"/>
          </a:xfrm>
        </p:spPr>
        <p:txBody>
          <a:bodyPr>
            <a:normAutofit/>
          </a:bodyPr>
          <a:lstStyle/>
          <a:p>
            <a:r>
              <a:rPr lang="en-US" sz="3600" dirty="0" smtClean="0"/>
              <a:t>INCOSE: </a:t>
            </a:r>
            <a:r>
              <a:rPr lang="en-US" sz="3600" dirty="0" smtClean="0"/>
              <a:t>Cost Effective Capability Over Time</a:t>
            </a:r>
            <a:endParaRPr lang="en-US" sz="3600" dirty="0"/>
          </a:p>
        </p:txBody>
      </p:sp>
      <p:sp>
        <p:nvSpPr>
          <p:cNvPr id="3" name="Slide Number Placeholder 2"/>
          <p:cNvSpPr>
            <a:spLocks noGrp="1"/>
          </p:cNvSpPr>
          <p:nvPr>
            <p:ph type="sldNum" sz="quarter" idx="12"/>
          </p:nvPr>
        </p:nvSpPr>
        <p:spPr/>
        <p:txBody>
          <a:bodyPr/>
          <a:lstStyle/>
          <a:p>
            <a:fld id="{C81F2E6C-6522-4DB6-AFFC-D670E64FA661}" type="slidenum">
              <a:rPr lang="en-US" smtClean="0"/>
              <a:pPr/>
              <a:t>5</a:t>
            </a:fld>
            <a:endParaRPr lang="en-US" dirty="0"/>
          </a:p>
        </p:txBody>
      </p:sp>
      <p:pic>
        <p:nvPicPr>
          <p:cNvPr id="4" name="Picture 3"/>
          <p:cNvPicPr/>
          <p:nvPr/>
        </p:nvPicPr>
        <p:blipFill>
          <a:blip r:embed="rId2" cstate="print">
            <a:clrChange>
              <a:clrFrom>
                <a:srgbClr val="FBF8E7"/>
              </a:clrFrom>
              <a:clrTo>
                <a:srgbClr val="FBF8E7">
                  <a:alpha val="0"/>
                </a:srgbClr>
              </a:clrTo>
            </a:clrChange>
          </a:blip>
          <a:srcRect l="1199" t="2486" r="1852" b="2134"/>
          <a:stretch>
            <a:fillRect/>
          </a:stretch>
        </p:blipFill>
        <p:spPr bwMode="auto">
          <a:xfrm>
            <a:off x="1143000" y="838200"/>
            <a:ext cx="6781800" cy="4191000"/>
          </a:xfrm>
          <a:prstGeom prst="rect">
            <a:avLst/>
          </a:prstGeom>
          <a:noFill/>
          <a:ln w="9525" algn="ctr">
            <a:noFill/>
            <a:miter lim="800000"/>
            <a:headEnd/>
            <a:tailEnd/>
          </a:ln>
          <a:effectLst>
            <a:innerShdw blurRad="114300">
              <a:prstClr val="black"/>
            </a:innerShdw>
          </a:effectLst>
          <a:scene3d>
            <a:camera prst="orthographicFront"/>
            <a:lightRig rig="threePt" dir="t"/>
          </a:scene3d>
          <a:sp3d>
            <a:bevelT/>
          </a:sp3d>
        </p:spPr>
      </p:pic>
      <p:sp>
        <p:nvSpPr>
          <p:cNvPr id="5" name="TextBox 4"/>
          <p:cNvSpPr txBox="1"/>
          <p:nvPr/>
        </p:nvSpPr>
        <p:spPr>
          <a:xfrm>
            <a:off x="533401" y="5410200"/>
            <a:ext cx="8305799" cy="1169551"/>
          </a:xfrm>
          <a:prstGeom prst="rect">
            <a:avLst/>
          </a:prstGeom>
          <a:solidFill>
            <a:schemeClr val="bg1"/>
          </a:solidFill>
        </p:spPr>
        <p:txBody>
          <a:bodyPr wrap="square" rtlCol="0">
            <a:spAutoFit/>
          </a:bodyPr>
          <a:lstStyle/>
          <a:p>
            <a:r>
              <a:rPr lang="en-US" sz="1400" dirty="0" smtClean="0"/>
              <a:t>This chart indicates an investment during the 2009-11 timeframe. Costs are plotted comparing an investment opportunity, such as a modification, vs. the projected project baseline. Costs below the baseline indicate costs greater than the baseline – investment. Cost break-even occurs just prior to 2015 and cost savings increase thereafter. Costs are cumulative and the final cost at the end of the Life Cycle indicates the potential Delta Life Cycle Cost (DLCC) for the modification or improvement being analyzed – total Life-Cycle Savings</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143000"/>
          </a:xfrm>
        </p:spPr>
        <p:txBody>
          <a:bodyPr>
            <a:noAutofit/>
          </a:bodyPr>
          <a:lstStyle/>
          <a:p>
            <a:r>
              <a:rPr lang="en-US" sz="3600" dirty="0" smtClean="0"/>
              <a:t>INCOSE: Cost Effective Capability Over Time</a:t>
            </a:r>
            <a:endParaRPr lang="en-US" sz="3600" dirty="0"/>
          </a:p>
        </p:txBody>
      </p:sp>
      <p:sp>
        <p:nvSpPr>
          <p:cNvPr id="3" name="Slide Number Placeholder 2"/>
          <p:cNvSpPr>
            <a:spLocks noGrp="1"/>
          </p:cNvSpPr>
          <p:nvPr>
            <p:ph type="sldNum" sz="quarter" idx="12"/>
          </p:nvPr>
        </p:nvSpPr>
        <p:spPr/>
        <p:txBody>
          <a:bodyPr/>
          <a:lstStyle/>
          <a:p>
            <a:fld id="{C81F2E6C-6522-4DB6-AFFC-D670E64FA661}" type="slidenum">
              <a:rPr lang="en-US" smtClean="0"/>
              <a:pPr/>
              <a:t>6</a:t>
            </a:fld>
            <a:endParaRPr lang="en-US" dirty="0"/>
          </a:p>
        </p:txBody>
      </p:sp>
      <p:pic>
        <p:nvPicPr>
          <p:cNvPr id="4" name="Picture 3"/>
          <p:cNvPicPr/>
          <p:nvPr/>
        </p:nvPicPr>
        <p:blipFill>
          <a:blip r:embed="rId2" cstate="print">
            <a:clrChange>
              <a:clrFrom>
                <a:srgbClr val="FEF8E0"/>
              </a:clrFrom>
              <a:clrTo>
                <a:srgbClr val="FEF8E0">
                  <a:alpha val="0"/>
                </a:srgbClr>
              </a:clrTo>
            </a:clrChange>
          </a:blip>
          <a:srcRect l="1089" t="4068" r="2505" b="1682"/>
          <a:stretch>
            <a:fillRect/>
          </a:stretch>
        </p:blipFill>
        <p:spPr bwMode="auto">
          <a:xfrm>
            <a:off x="609600" y="990600"/>
            <a:ext cx="7391399" cy="4038599"/>
          </a:xfrm>
          <a:prstGeom prst="rect">
            <a:avLst/>
          </a:prstGeom>
          <a:noFill/>
          <a:ln w="9525" algn="ctr">
            <a:noFill/>
            <a:miter lim="800000"/>
            <a:headEnd/>
            <a:tailEnd/>
          </a:ln>
          <a:effectLst/>
        </p:spPr>
      </p:pic>
      <p:sp>
        <p:nvSpPr>
          <p:cNvPr id="5" name="TextBox 4"/>
          <p:cNvSpPr txBox="1"/>
          <p:nvPr/>
        </p:nvSpPr>
        <p:spPr>
          <a:xfrm>
            <a:off x="838200" y="5105400"/>
            <a:ext cx="7619999" cy="1384995"/>
          </a:xfrm>
          <a:prstGeom prst="rect">
            <a:avLst/>
          </a:prstGeom>
          <a:noFill/>
        </p:spPr>
        <p:txBody>
          <a:bodyPr wrap="square" rtlCol="0">
            <a:spAutoFit/>
          </a:bodyPr>
          <a:lstStyle/>
          <a:p>
            <a:r>
              <a:rPr lang="en-US" sz="1400" dirty="0" smtClean="0"/>
              <a:t>In a similar manner, other KPPs can be calculated showing a return for an investment in time or materials. The Life-Cycle Availability for a given system yields a similar graph where time (Availability) is lost during the improvement activity – an investment in Availability is made and a return with a break-even point is established, just as with cost. This KPP also yields a delta at the end of the Life-Cycle – in this case a Delta Life-Cycle Availability (DLCA).</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Autofit/>
          </a:bodyPr>
          <a:lstStyle/>
          <a:p>
            <a:r>
              <a:rPr lang="en-US" sz="3600" dirty="0" smtClean="0"/>
              <a:t>INCOSE: Cost Effective Capability Over Time</a:t>
            </a:r>
            <a:endParaRPr lang="en-US" sz="3600" dirty="0"/>
          </a:p>
        </p:txBody>
      </p:sp>
      <p:sp>
        <p:nvSpPr>
          <p:cNvPr id="3" name="Slide Number Placeholder 2"/>
          <p:cNvSpPr>
            <a:spLocks noGrp="1"/>
          </p:cNvSpPr>
          <p:nvPr>
            <p:ph type="sldNum" sz="quarter" idx="12"/>
          </p:nvPr>
        </p:nvSpPr>
        <p:spPr/>
        <p:txBody>
          <a:bodyPr/>
          <a:lstStyle/>
          <a:p>
            <a:fld id="{C81F2E6C-6522-4DB6-AFFC-D670E64FA661}" type="slidenum">
              <a:rPr lang="en-US" smtClean="0"/>
              <a:pPr/>
              <a:t>7</a:t>
            </a:fld>
            <a:endParaRPr lang="en-US" dirty="0"/>
          </a:p>
        </p:txBody>
      </p:sp>
      <p:pic>
        <p:nvPicPr>
          <p:cNvPr id="4" name="Picture 3"/>
          <p:cNvPicPr/>
          <p:nvPr/>
        </p:nvPicPr>
        <p:blipFill>
          <a:blip r:embed="rId2" cstate="print"/>
          <a:srcRect/>
          <a:stretch>
            <a:fillRect/>
          </a:stretch>
        </p:blipFill>
        <p:spPr bwMode="auto">
          <a:xfrm>
            <a:off x="4800600" y="2286000"/>
            <a:ext cx="3886200" cy="3429000"/>
          </a:xfrm>
          <a:prstGeom prst="rect">
            <a:avLst/>
          </a:prstGeom>
          <a:noFill/>
          <a:ln w="9525">
            <a:noFill/>
            <a:miter lim="800000"/>
            <a:headEnd/>
            <a:tailEnd/>
          </a:ln>
        </p:spPr>
      </p:pic>
      <p:sp>
        <p:nvSpPr>
          <p:cNvPr id="5" name="TextBox 4"/>
          <p:cNvSpPr txBox="1"/>
          <p:nvPr/>
        </p:nvSpPr>
        <p:spPr>
          <a:xfrm>
            <a:off x="762000" y="2133600"/>
            <a:ext cx="3428999" cy="3970318"/>
          </a:xfrm>
          <a:prstGeom prst="rect">
            <a:avLst/>
          </a:prstGeom>
          <a:noFill/>
        </p:spPr>
        <p:txBody>
          <a:bodyPr wrap="square" rtlCol="0">
            <a:spAutoFit/>
          </a:bodyPr>
          <a:lstStyle/>
          <a:p>
            <a:r>
              <a:rPr lang="en-US" dirty="0" smtClean="0"/>
              <a:t>In this figure, the normalized values of Availability and Cost are plotted. This represents five potential improvement projects. The best potential project is the point lying furthest from the diagonal, not the project with the highest Availability return or highest Cost savings. The angle of the diagonal represents the relative weights given to the KPPs. If KPPs are weighted equally, the diagonal lies at 45° to the axis.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NDIA Affordability WG Status</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Concern: Ashton Carter Memos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 Milestone </a:t>
            </a:r>
            <a:r>
              <a:rPr lang="en-US" dirty="0" smtClean="0"/>
              <a:t>A (Materiel Solution Analysis)</a:t>
            </a:r>
            <a:endParaRPr lang="en-US" dirty="0" smtClean="0"/>
          </a:p>
          <a:p>
            <a:pPr lvl="1"/>
            <a:r>
              <a:rPr lang="en-US" dirty="0" smtClean="0"/>
              <a:t>Average unit acquisition cost</a:t>
            </a:r>
          </a:p>
          <a:p>
            <a:pPr lvl="1"/>
            <a:r>
              <a:rPr lang="en-US" dirty="0" smtClean="0"/>
              <a:t>Average annual operating and support cost per unit</a:t>
            </a:r>
          </a:p>
          <a:p>
            <a:pPr lvl="1"/>
            <a:r>
              <a:rPr lang="en-US" dirty="0" smtClean="0"/>
              <a:t>Analysis that shows results of capability excursions around expected design performance design points</a:t>
            </a:r>
          </a:p>
          <a:p>
            <a:r>
              <a:rPr lang="en-US" dirty="0" smtClean="0"/>
              <a:t>During </a:t>
            </a:r>
            <a:r>
              <a:rPr lang="en-US" dirty="0" smtClean="0"/>
              <a:t>Technology Development (TD), Engineering and Manufacturing Development (EMD) </a:t>
            </a:r>
            <a:r>
              <a:rPr lang="en-US" dirty="0" smtClean="0"/>
              <a:t>and even Sustainment</a:t>
            </a:r>
          </a:p>
          <a:p>
            <a:pPr lvl="1"/>
            <a:r>
              <a:rPr lang="en-US" dirty="0" smtClean="0"/>
              <a:t> continuous should-cost analysis</a:t>
            </a:r>
          </a:p>
          <a:p>
            <a:pPr lvl="1"/>
            <a:r>
              <a:rPr lang="en-US" dirty="0" smtClean="0"/>
              <a:t>Trade off analysis showing how cost varies as major design parameters and schedule are traded off against each other</a:t>
            </a:r>
          </a:p>
          <a:p>
            <a:pPr lvl="1"/>
            <a:r>
              <a:rPr lang="en-US" dirty="0" smtClean="0"/>
              <a:t>Acquisition Decision Memorandum (ADM) </a:t>
            </a:r>
            <a:r>
              <a:rPr lang="en-US" dirty="0" smtClean="0"/>
              <a:t>Affordability requirement; cost tradeoff curves or trade space around major affordability drivers</a:t>
            </a:r>
          </a:p>
          <a:p>
            <a:pPr lvl="1"/>
            <a:endParaRPr lang="en-US" dirty="0"/>
          </a:p>
        </p:txBody>
      </p:sp>
      <p:sp>
        <p:nvSpPr>
          <p:cNvPr id="4" name="Slide Number Placeholder 3"/>
          <p:cNvSpPr>
            <a:spLocks noGrp="1"/>
          </p:cNvSpPr>
          <p:nvPr>
            <p:ph type="sldNum" sz="quarter" idx="12"/>
          </p:nvPr>
        </p:nvSpPr>
        <p:spPr/>
        <p:txBody>
          <a:bodyPr/>
          <a:lstStyle/>
          <a:p>
            <a:fld id="{C81F2E6C-6522-4DB6-AFFC-D670E64FA66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TotalTime>
  <Words>1031</Words>
  <Application>Microsoft Office PowerPoint</Application>
  <PresentationFormat>On-screen Show (4:3)</PresentationFormat>
  <Paragraphs>109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Affordability Measurement Project Winter Workshop 2012</vt:lpstr>
      <vt:lpstr>Some Working Definitions</vt:lpstr>
      <vt:lpstr>Industry Affordability Teams</vt:lpstr>
      <vt:lpstr>INCOSE Affordability Working Group</vt:lpstr>
      <vt:lpstr>INCOSE: Cost Effective Capability Over Time</vt:lpstr>
      <vt:lpstr>INCOSE: Cost Effective Capability Over Time</vt:lpstr>
      <vt:lpstr>INCOSE: Cost Effective Capability Over Time</vt:lpstr>
      <vt:lpstr>NDIA Affordability WG Status</vt:lpstr>
      <vt:lpstr>Major Concern: Ashton Carter Memos</vt:lpstr>
      <vt:lpstr>Affordability Evaluation Measure</vt:lpstr>
      <vt:lpstr>Crosby Quality Management Maturity Grid</vt:lpstr>
      <vt:lpstr>-ilities</vt:lpstr>
      <vt:lpstr>Other Issues</vt:lpstr>
      <vt:lpstr>Affordability Is a Team Sport</vt:lpstr>
      <vt:lpstr>Next Steps</vt:lpstr>
      <vt:lpstr>Slide 16</vt:lpstr>
      <vt:lpstr>Affordability: Cost Effective Capability Over Time</vt:lpstr>
      <vt:lpstr>Slide 18</vt:lpstr>
      <vt:lpstr>Practical Software and Systems Measurement (PSM)</vt:lpstr>
      <vt:lpstr>The Project So Far</vt:lpstr>
    </vt:vector>
  </TitlesOfParts>
  <Company>Lockheed Martin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NDIA/PSM System Development Performance Measurement Project  PSM Affordability Measurement Project</dc:title>
  <dc:creator>Peter McLoone</dc:creator>
  <cp:lastModifiedBy>Peter McLoone</cp:lastModifiedBy>
  <cp:revision>99</cp:revision>
  <dcterms:created xsi:type="dcterms:W3CDTF">2012-01-22T17:05:51Z</dcterms:created>
  <dcterms:modified xsi:type="dcterms:W3CDTF">2012-03-13T12:56:22Z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ACCT04\pmcloone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ies>
</file>