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9" r:id="rId3"/>
    <p:sldId id="260" r:id="rId4"/>
    <p:sldId id="261" r:id="rId5"/>
    <p:sldId id="262" r:id="rId6"/>
    <p:sldId id="281" r:id="rId7"/>
    <p:sldId id="263" r:id="rId8"/>
    <p:sldId id="289" r:id="rId9"/>
    <p:sldId id="264" r:id="rId10"/>
    <p:sldId id="270" r:id="rId11"/>
    <p:sldId id="271" r:id="rId12"/>
    <p:sldId id="272" r:id="rId13"/>
    <p:sldId id="273" r:id="rId14"/>
    <p:sldId id="274" r:id="rId15"/>
    <p:sldId id="280" r:id="rId16"/>
    <p:sldId id="290" r:id="rId17"/>
    <p:sldId id="275" r:id="rId18"/>
    <p:sldId id="265" r:id="rId19"/>
    <p:sldId id="257" r:id="rId20"/>
    <p:sldId id="282" r:id="rId21"/>
    <p:sldId id="293" r:id="rId22"/>
    <p:sldId id="279" r:id="rId23"/>
    <p:sldId id="285" r:id="rId24"/>
    <p:sldId id="288" r:id="rId25"/>
    <p:sldId id="291" r:id="rId26"/>
    <p:sldId id="286" r:id="rId27"/>
    <p:sldId id="292" r:id="rId28"/>
    <p:sldId id="287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6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F1412-3456-FF44-A73D-7BD88DFA58CC}" type="datetimeFigureOut">
              <a:rPr lang="en-US" smtClean="0"/>
              <a:t>2/25/16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21F17-4DC5-6E44-BE35-CC7CB62B3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672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43548-F815-1441-9A81-73784ABA75B5}" type="datetimeFigureOut">
              <a:rPr lang="en-US" smtClean="0"/>
              <a:t>2/25/16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0ACDA-26C8-374D-89ED-DC27EFC9A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027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3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7454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4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4530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7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96394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2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99578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3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7454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3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7454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11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03399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12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355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92989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/>
            <a:r>
              <a:rPr lang="en-US" sz="1000" i="1">
                <a:latin typeface="Arial" charset="0"/>
              </a:rPr>
              <a:t>13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458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16135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009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90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852488"/>
            <a:ext cx="1943100" cy="32083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852488"/>
            <a:ext cx="5676900" cy="32083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34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52488"/>
            <a:ext cx="7772400" cy="6556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2079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2079625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553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52488"/>
            <a:ext cx="7772400" cy="6556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2079625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68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52488"/>
            <a:ext cx="7772400" cy="6556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2079625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2079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245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00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36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2079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2079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68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92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2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23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8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303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80064"/>
            <a:ext cx="7772400" cy="60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46038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00098"/>
            <a:ext cx="7772400" cy="471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46038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44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523038"/>
            <a:ext cx="115203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6038" numCol="1" anchor="t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 sz="1000" b="1"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44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37834" y="6523039"/>
            <a:ext cx="5482528" cy="20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6038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1000" b="1">
                <a:latin typeface="Helvetica" charset="0"/>
                <a:cs typeface="+mn-cs"/>
              </a:defRPr>
            </a:lvl1pPr>
          </a:lstStyle>
          <a:p>
            <a:r>
              <a:rPr lang="en-US" smtClean="0"/>
              <a:t>17th PSM User's Group Workshop</a:t>
            </a:r>
            <a:endParaRPr lang="en-US" dirty="0"/>
          </a:p>
        </p:txBody>
      </p:sp>
      <p:sp>
        <p:nvSpPr>
          <p:cNvPr id="544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20362" y="6523038"/>
            <a:ext cx="113783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6038" numCol="1" anchor="t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000" b="1">
                <a:latin typeface="Helvetica" charset="0"/>
                <a:cs typeface="+mn-cs"/>
              </a:defRPr>
            </a:lvl1pPr>
          </a:lstStyle>
          <a:p>
            <a:fld id="{9D50B32C-F852-A04D-A6FD-FF6C4AD56C0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1143000" y="76200"/>
            <a:ext cx="1825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l" eaLnBrk="0" hangingPunct="0"/>
            <a:r>
              <a:rPr lang="en-US" sz="900">
                <a:solidFill>
                  <a:srgbClr val="000000"/>
                </a:solidFill>
                <a:latin typeface="Helvetica" charset="0"/>
              </a:rPr>
              <a:t>University of Southern California</a:t>
            </a:r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1143000" y="228600"/>
            <a:ext cx="35131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000000"/>
                </a:solidFill>
                <a:latin typeface="Helvetica" charset="0"/>
              </a:rPr>
              <a:t>Center for Systems and Software Engineering</a:t>
            </a:r>
          </a:p>
        </p:txBody>
      </p:sp>
      <p:pic>
        <p:nvPicPr>
          <p:cNvPr id="1033" name="Picture 11" descr="csse insignia white backgroun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3663"/>
            <a:ext cx="99060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12"/>
          <p:cNvSpPr>
            <a:spLocks noChangeShapeType="1"/>
          </p:cNvSpPr>
          <p:nvPr/>
        </p:nvSpPr>
        <p:spPr bwMode="auto">
          <a:xfrm>
            <a:off x="1143000" y="533400"/>
            <a:ext cx="7620000" cy="206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Helvetic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="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800" b="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800" b="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68593" y="3019645"/>
            <a:ext cx="5080263" cy="662041"/>
          </a:xfrm>
        </p:spPr>
        <p:txBody>
          <a:bodyPr/>
          <a:lstStyle/>
          <a:p>
            <a:r>
              <a:rPr lang="en-US" dirty="0" smtClean="0"/>
              <a:t>COCOMO III Workshop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68593" y="3886200"/>
            <a:ext cx="3972832" cy="17526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2000" i="1" dirty="0" smtClean="0">
                <a:latin typeface="Franklin Gothic Medium" pitchFamily="34" charset="0"/>
                <a:cs typeface="Tahoma" pitchFamily="34" charset="0"/>
              </a:rPr>
              <a:t>Brad </a:t>
            </a:r>
            <a:r>
              <a:rPr lang="en-US" sz="2000" i="1" dirty="0">
                <a:latin typeface="Franklin Gothic Medium" pitchFamily="34" charset="0"/>
                <a:cs typeface="Tahoma" pitchFamily="34" charset="0"/>
              </a:rPr>
              <a:t>Clark – USC Center for Systems and Software </a:t>
            </a:r>
            <a:r>
              <a:rPr lang="en-US" sz="2000" i="1" dirty="0" smtClean="0">
                <a:latin typeface="Franklin Gothic Medium" pitchFamily="34" charset="0"/>
                <a:cs typeface="Tahoma" pitchFamily="34" charset="0"/>
              </a:rPr>
              <a:t>Engineering</a:t>
            </a:r>
          </a:p>
          <a:p>
            <a:pPr algn="l">
              <a:lnSpc>
                <a:spcPct val="90000"/>
              </a:lnSpc>
            </a:pPr>
            <a:endParaRPr lang="en-US" sz="2000" i="1" dirty="0">
              <a:latin typeface="Franklin Gothic Medium" pitchFamily="34" charset="0"/>
              <a:cs typeface="Tahoma" pitchFamily="34" charset="0"/>
            </a:endParaRPr>
          </a:p>
          <a:p>
            <a:pPr algn="l">
              <a:lnSpc>
                <a:spcPct val="90000"/>
              </a:lnSpc>
            </a:pPr>
            <a:r>
              <a:rPr lang="en-US" sz="2000" i="1" dirty="0" smtClean="0">
                <a:latin typeface="Franklin Gothic Medium" pitchFamily="34" charset="0"/>
                <a:cs typeface="Tahoma" pitchFamily="34" charset="0"/>
              </a:rPr>
              <a:t>24 February 2016</a:t>
            </a:r>
          </a:p>
        </p:txBody>
      </p:sp>
      <p:sp>
        <p:nvSpPr>
          <p:cNvPr id="4" name="Rectangle 3"/>
          <p:cNvSpPr/>
          <p:nvPr/>
        </p:nvSpPr>
        <p:spPr>
          <a:xfrm>
            <a:off x="436729" y="657063"/>
            <a:ext cx="821595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  <a:t>Practical Software and Systems Measurement</a:t>
            </a:r>
            <a:br>
              <a:rPr lang="en-US" sz="40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</a:br>
            <a:r>
              <a:rPr lang="en-US" sz="14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  <a:t/>
            </a:r>
            <a:br>
              <a:rPr lang="en-US" sz="14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</a:br>
            <a:r>
              <a:rPr lang="en-US" sz="2800" b="1" i="1" dirty="0">
                <a:solidFill>
                  <a:prstClr val="black"/>
                </a:solidFill>
                <a:latin typeface="Franklin Gothic Medium" pitchFamily="34" charset="0"/>
                <a:ea typeface="+mj-ea"/>
                <a:cs typeface="Tahoma" pitchFamily="34" charset="0"/>
              </a:rPr>
              <a:t>Objective Information for Decision Makers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59852" y="2979086"/>
            <a:ext cx="3121026" cy="2541587"/>
            <a:chOff x="3276600" y="2157413"/>
            <a:chExt cx="3121026" cy="2541587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 bwMode="auto">
            <a:xfrm>
              <a:off x="3484563" y="2446338"/>
              <a:ext cx="373063" cy="225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0" y="1357"/>
                </a:cxn>
                <a:cxn ang="0">
                  <a:pos x="0" y="0"/>
                </a:cxn>
              </a:cxnLst>
              <a:rect l="0" t="0" r="r" b="b"/>
              <a:pathLst>
                <a:path w="220" h="1357">
                  <a:moveTo>
                    <a:pt x="0" y="0"/>
                  </a:moveTo>
                  <a:lnTo>
                    <a:pt x="220" y="13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 bwMode="auto">
            <a:xfrm>
              <a:off x="3478213" y="2443163"/>
              <a:ext cx="385763" cy="2255837"/>
            </a:xfrm>
            <a:custGeom>
              <a:avLst/>
              <a:gdLst/>
              <a:ahLst/>
              <a:cxnLst>
                <a:cxn ang="0">
                  <a:pos x="226" y="1359"/>
                </a:cxn>
                <a:cxn ang="0">
                  <a:pos x="232" y="1357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1" y="1359"/>
                </a:cxn>
                <a:cxn ang="0">
                  <a:pos x="226" y="1359"/>
                </a:cxn>
              </a:cxnLst>
              <a:rect l="0" t="0" r="r" b="b"/>
              <a:pathLst>
                <a:path w="232" h="1359">
                  <a:moveTo>
                    <a:pt x="226" y="1359"/>
                  </a:moveTo>
                  <a:lnTo>
                    <a:pt x="232" y="1357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1" y="1359"/>
                  </a:lnTo>
                  <a:lnTo>
                    <a:pt x="226" y="135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 bwMode="auto">
            <a:xfrm>
              <a:off x="3938588" y="2373313"/>
              <a:ext cx="373063" cy="22558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1" y="1356"/>
                </a:cxn>
                <a:cxn ang="0">
                  <a:pos x="0" y="0"/>
                </a:cxn>
              </a:cxnLst>
              <a:rect l="0" t="0" r="r" b="b"/>
              <a:pathLst>
                <a:path w="221" h="1356">
                  <a:moveTo>
                    <a:pt x="0" y="0"/>
                  </a:moveTo>
                  <a:lnTo>
                    <a:pt x="221" y="1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" name="Freeform 9"/>
            <p:cNvSpPr>
              <a:spLocks noChangeAspect="1"/>
            </p:cNvSpPr>
            <p:nvPr/>
          </p:nvSpPr>
          <p:spPr bwMode="auto">
            <a:xfrm>
              <a:off x="3932238" y="2373313"/>
              <a:ext cx="387350" cy="2255837"/>
            </a:xfrm>
            <a:custGeom>
              <a:avLst/>
              <a:gdLst/>
              <a:ahLst/>
              <a:cxnLst>
                <a:cxn ang="0">
                  <a:pos x="224" y="1358"/>
                </a:cxn>
                <a:cxn ang="0">
                  <a:pos x="229" y="1356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218" y="1358"/>
                </a:cxn>
                <a:cxn ang="0">
                  <a:pos x="224" y="1358"/>
                </a:cxn>
              </a:cxnLst>
              <a:rect l="0" t="0" r="r" b="b"/>
              <a:pathLst>
                <a:path w="229" h="1358">
                  <a:moveTo>
                    <a:pt x="224" y="1358"/>
                  </a:moveTo>
                  <a:lnTo>
                    <a:pt x="229" y="1356"/>
                  </a:lnTo>
                  <a:lnTo>
                    <a:pt x="9" y="0"/>
                  </a:lnTo>
                  <a:lnTo>
                    <a:pt x="0" y="2"/>
                  </a:lnTo>
                  <a:lnTo>
                    <a:pt x="218" y="1358"/>
                  </a:lnTo>
                  <a:lnTo>
                    <a:pt x="224" y="135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" name="Freeform 10"/>
            <p:cNvSpPr>
              <a:spLocks noChangeAspect="1"/>
            </p:cNvSpPr>
            <p:nvPr/>
          </p:nvSpPr>
          <p:spPr bwMode="auto">
            <a:xfrm>
              <a:off x="4398963" y="2303463"/>
              <a:ext cx="368300" cy="22494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9" y="1354"/>
                </a:cxn>
                <a:cxn ang="0">
                  <a:pos x="0" y="0"/>
                </a:cxn>
              </a:cxnLst>
              <a:rect l="0" t="0" r="r" b="b"/>
              <a:pathLst>
                <a:path w="219" h="1354">
                  <a:moveTo>
                    <a:pt x="0" y="0"/>
                  </a:moveTo>
                  <a:lnTo>
                    <a:pt x="219" y="13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" name="Freeform 11"/>
            <p:cNvSpPr>
              <a:spLocks noChangeAspect="1"/>
            </p:cNvSpPr>
            <p:nvPr/>
          </p:nvSpPr>
          <p:spPr bwMode="auto">
            <a:xfrm>
              <a:off x="4387850" y="2300288"/>
              <a:ext cx="390525" cy="2255837"/>
            </a:xfrm>
            <a:custGeom>
              <a:avLst/>
              <a:gdLst/>
              <a:ahLst/>
              <a:cxnLst>
                <a:cxn ang="0">
                  <a:pos x="224" y="1356"/>
                </a:cxn>
                <a:cxn ang="0">
                  <a:pos x="230" y="1356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1" y="1358"/>
                </a:cxn>
                <a:cxn ang="0">
                  <a:pos x="224" y="1356"/>
                </a:cxn>
              </a:cxnLst>
              <a:rect l="0" t="0" r="r" b="b"/>
              <a:pathLst>
                <a:path w="230" h="1358">
                  <a:moveTo>
                    <a:pt x="224" y="1356"/>
                  </a:moveTo>
                  <a:lnTo>
                    <a:pt x="230" y="1356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1" y="1358"/>
                  </a:lnTo>
                  <a:lnTo>
                    <a:pt x="224" y="135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 bwMode="auto">
            <a:xfrm>
              <a:off x="4849813" y="2227263"/>
              <a:ext cx="376238" cy="2251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0" y="1357"/>
                </a:cxn>
                <a:cxn ang="0">
                  <a:pos x="0" y="0"/>
                </a:cxn>
              </a:cxnLst>
              <a:rect l="0" t="0" r="r" b="b"/>
              <a:pathLst>
                <a:path w="220" h="1357">
                  <a:moveTo>
                    <a:pt x="0" y="0"/>
                  </a:moveTo>
                  <a:lnTo>
                    <a:pt x="220" y="13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4" name="Freeform 13"/>
            <p:cNvSpPr>
              <a:spLocks noChangeAspect="1"/>
            </p:cNvSpPr>
            <p:nvPr/>
          </p:nvSpPr>
          <p:spPr bwMode="auto">
            <a:xfrm>
              <a:off x="4846638" y="2227263"/>
              <a:ext cx="382588" cy="2255837"/>
            </a:xfrm>
            <a:custGeom>
              <a:avLst/>
              <a:gdLst/>
              <a:ahLst/>
              <a:cxnLst>
                <a:cxn ang="0">
                  <a:pos x="226" y="1357"/>
                </a:cxn>
                <a:cxn ang="0">
                  <a:pos x="230" y="1357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1" y="1359"/>
                </a:cxn>
                <a:cxn ang="0">
                  <a:pos x="226" y="1357"/>
                </a:cxn>
              </a:cxnLst>
              <a:rect l="0" t="0" r="r" b="b"/>
              <a:pathLst>
                <a:path w="230" h="1359">
                  <a:moveTo>
                    <a:pt x="226" y="1357"/>
                  </a:moveTo>
                  <a:lnTo>
                    <a:pt x="230" y="1357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1" y="1359"/>
                  </a:lnTo>
                  <a:lnTo>
                    <a:pt x="226" y="135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5" name="Freeform 14"/>
            <p:cNvSpPr>
              <a:spLocks noChangeAspect="1"/>
            </p:cNvSpPr>
            <p:nvPr/>
          </p:nvSpPr>
          <p:spPr bwMode="auto">
            <a:xfrm>
              <a:off x="5310188" y="2157413"/>
              <a:ext cx="369888" cy="225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9" y="1356"/>
                </a:cxn>
                <a:cxn ang="0">
                  <a:pos x="0" y="0"/>
                </a:cxn>
              </a:cxnLst>
              <a:rect l="0" t="0" r="r" b="b"/>
              <a:pathLst>
                <a:path w="219" h="1356">
                  <a:moveTo>
                    <a:pt x="0" y="0"/>
                  </a:moveTo>
                  <a:lnTo>
                    <a:pt x="219" y="1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F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6" name="Freeform 15"/>
            <p:cNvSpPr>
              <a:spLocks noChangeAspect="1"/>
            </p:cNvSpPr>
            <p:nvPr/>
          </p:nvSpPr>
          <p:spPr bwMode="auto">
            <a:xfrm>
              <a:off x="5300663" y="2157413"/>
              <a:ext cx="387350" cy="2252662"/>
            </a:xfrm>
            <a:custGeom>
              <a:avLst/>
              <a:gdLst/>
              <a:ahLst/>
              <a:cxnLst>
                <a:cxn ang="0">
                  <a:pos x="224" y="1356"/>
                </a:cxn>
                <a:cxn ang="0">
                  <a:pos x="229" y="1355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218" y="1356"/>
                </a:cxn>
                <a:cxn ang="0">
                  <a:pos x="224" y="1356"/>
                </a:cxn>
              </a:cxnLst>
              <a:rect l="0" t="0" r="r" b="b"/>
              <a:pathLst>
                <a:path w="229" h="1356">
                  <a:moveTo>
                    <a:pt x="224" y="1356"/>
                  </a:moveTo>
                  <a:lnTo>
                    <a:pt x="229" y="1355"/>
                  </a:lnTo>
                  <a:lnTo>
                    <a:pt x="10" y="0"/>
                  </a:lnTo>
                  <a:lnTo>
                    <a:pt x="0" y="0"/>
                  </a:lnTo>
                  <a:lnTo>
                    <a:pt x="218" y="1356"/>
                  </a:lnTo>
                  <a:lnTo>
                    <a:pt x="224" y="135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7" name="Freeform 16"/>
            <p:cNvSpPr>
              <a:spLocks noChangeAspect="1"/>
            </p:cNvSpPr>
            <p:nvPr/>
          </p:nvSpPr>
          <p:spPr bwMode="auto">
            <a:xfrm>
              <a:off x="3576638" y="4143375"/>
              <a:ext cx="2287588" cy="361950"/>
            </a:xfrm>
            <a:custGeom>
              <a:avLst/>
              <a:gdLst/>
              <a:ahLst/>
              <a:cxnLst>
                <a:cxn ang="0">
                  <a:pos x="0" y="219"/>
                </a:cxn>
                <a:cxn ang="0">
                  <a:pos x="1356" y="0"/>
                </a:cxn>
                <a:cxn ang="0">
                  <a:pos x="0" y="219"/>
                </a:cxn>
              </a:cxnLst>
              <a:rect l="0" t="0" r="r" b="b"/>
              <a:pathLst>
                <a:path w="1356" h="219">
                  <a:moveTo>
                    <a:pt x="0" y="219"/>
                  </a:moveTo>
                  <a:lnTo>
                    <a:pt x="1356" y="0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8" name="Freeform 17"/>
            <p:cNvSpPr>
              <a:spLocks noChangeAspect="1"/>
            </p:cNvSpPr>
            <p:nvPr/>
          </p:nvSpPr>
          <p:spPr bwMode="auto">
            <a:xfrm>
              <a:off x="3573463" y="4137025"/>
              <a:ext cx="2295525" cy="379412"/>
            </a:xfrm>
            <a:custGeom>
              <a:avLst/>
              <a:gdLst/>
              <a:ahLst/>
              <a:cxnLst>
                <a:cxn ang="0">
                  <a:pos x="1358" y="5"/>
                </a:cxn>
                <a:cxn ang="0">
                  <a:pos x="1358" y="0"/>
                </a:cxn>
                <a:cxn ang="0">
                  <a:pos x="0" y="219"/>
                </a:cxn>
                <a:cxn ang="0">
                  <a:pos x="2" y="229"/>
                </a:cxn>
                <a:cxn ang="0">
                  <a:pos x="1360" y="9"/>
                </a:cxn>
                <a:cxn ang="0">
                  <a:pos x="1358" y="5"/>
                </a:cxn>
              </a:cxnLst>
              <a:rect l="0" t="0" r="r" b="b"/>
              <a:pathLst>
                <a:path w="1360" h="229">
                  <a:moveTo>
                    <a:pt x="1358" y="5"/>
                  </a:moveTo>
                  <a:lnTo>
                    <a:pt x="1358" y="0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1360" y="9"/>
                  </a:lnTo>
                  <a:lnTo>
                    <a:pt x="1358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9" name="Freeform 18"/>
            <p:cNvSpPr>
              <a:spLocks noChangeAspect="1"/>
            </p:cNvSpPr>
            <p:nvPr/>
          </p:nvSpPr>
          <p:spPr bwMode="auto">
            <a:xfrm>
              <a:off x="3498850" y="3695700"/>
              <a:ext cx="2295525" cy="361950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1358" y="0"/>
                </a:cxn>
                <a:cxn ang="0">
                  <a:pos x="0" y="218"/>
                </a:cxn>
              </a:cxnLst>
              <a:rect l="0" t="0" r="r" b="b"/>
              <a:pathLst>
                <a:path w="1358" h="218">
                  <a:moveTo>
                    <a:pt x="0" y="218"/>
                  </a:moveTo>
                  <a:lnTo>
                    <a:pt x="1358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0" name="Freeform 19"/>
            <p:cNvSpPr>
              <a:spLocks noChangeAspect="1"/>
            </p:cNvSpPr>
            <p:nvPr/>
          </p:nvSpPr>
          <p:spPr bwMode="auto">
            <a:xfrm>
              <a:off x="3498850" y="3686175"/>
              <a:ext cx="2295525" cy="381000"/>
            </a:xfrm>
            <a:custGeom>
              <a:avLst/>
              <a:gdLst/>
              <a:ahLst/>
              <a:cxnLst>
                <a:cxn ang="0">
                  <a:pos x="1358" y="6"/>
                </a:cxn>
                <a:cxn ang="0">
                  <a:pos x="1356" y="0"/>
                </a:cxn>
                <a:cxn ang="0">
                  <a:pos x="0" y="220"/>
                </a:cxn>
                <a:cxn ang="0">
                  <a:pos x="2" y="229"/>
                </a:cxn>
                <a:cxn ang="0">
                  <a:pos x="1358" y="11"/>
                </a:cxn>
                <a:cxn ang="0">
                  <a:pos x="1358" y="6"/>
                </a:cxn>
              </a:cxnLst>
              <a:rect l="0" t="0" r="r" b="b"/>
              <a:pathLst>
                <a:path w="1358" h="229">
                  <a:moveTo>
                    <a:pt x="1358" y="6"/>
                  </a:moveTo>
                  <a:lnTo>
                    <a:pt x="1356" y="0"/>
                  </a:lnTo>
                  <a:lnTo>
                    <a:pt x="0" y="220"/>
                  </a:lnTo>
                  <a:lnTo>
                    <a:pt x="2" y="229"/>
                  </a:lnTo>
                  <a:lnTo>
                    <a:pt x="1358" y="11"/>
                  </a:lnTo>
                  <a:lnTo>
                    <a:pt x="1358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1" name="Freeform 20"/>
            <p:cNvSpPr>
              <a:spLocks noChangeAspect="1"/>
            </p:cNvSpPr>
            <p:nvPr/>
          </p:nvSpPr>
          <p:spPr bwMode="auto">
            <a:xfrm>
              <a:off x="3425825" y="3248025"/>
              <a:ext cx="2289175" cy="360362"/>
            </a:xfrm>
            <a:custGeom>
              <a:avLst/>
              <a:gdLst/>
              <a:ahLst/>
              <a:cxnLst>
                <a:cxn ang="0">
                  <a:pos x="0" y="219"/>
                </a:cxn>
                <a:cxn ang="0">
                  <a:pos x="1355" y="0"/>
                </a:cxn>
                <a:cxn ang="0">
                  <a:pos x="0" y="219"/>
                </a:cxn>
              </a:cxnLst>
              <a:rect l="0" t="0" r="r" b="b"/>
              <a:pathLst>
                <a:path w="1355" h="219">
                  <a:moveTo>
                    <a:pt x="0" y="219"/>
                  </a:moveTo>
                  <a:lnTo>
                    <a:pt x="1355" y="0"/>
                  </a:lnTo>
                  <a:lnTo>
                    <a:pt x="0" y="21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2" name="Freeform 21"/>
            <p:cNvSpPr>
              <a:spLocks noChangeAspect="1"/>
            </p:cNvSpPr>
            <p:nvPr/>
          </p:nvSpPr>
          <p:spPr bwMode="auto">
            <a:xfrm>
              <a:off x="3425825" y="3240088"/>
              <a:ext cx="2293938" cy="379412"/>
            </a:xfrm>
            <a:custGeom>
              <a:avLst/>
              <a:gdLst/>
              <a:ahLst/>
              <a:cxnLst>
                <a:cxn ang="0">
                  <a:pos x="1355" y="5"/>
                </a:cxn>
                <a:cxn ang="0">
                  <a:pos x="1355" y="0"/>
                </a:cxn>
                <a:cxn ang="0">
                  <a:pos x="0" y="219"/>
                </a:cxn>
                <a:cxn ang="0">
                  <a:pos x="1" y="229"/>
                </a:cxn>
                <a:cxn ang="0">
                  <a:pos x="1357" y="9"/>
                </a:cxn>
                <a:cxn ang="0">
                  <a:pos x="1355" y="5"/>
                </a:cxn>
              </a:cxnLst>
              <a:rect l="0" t="0" r="r" b="b"/>
              <a:pathLst>
                <a:path w="1357" h="229">
                  <a:moveTo>
                    <a:pt x="1355" y="5"/>
                  </a:moveTo>
                  <a:lnTo>
                    <a:pt x="1355" y="0"/>
                  </a:lnTo>
                  <a:lnTo>
                    <a:pt x="0" y="219"/>
                  </a:lnTo>
                  <a:lnTo>
                    <a:pt x="1" y="229"/>
                  </a:lnTo>
                  <a:lnTo>
                    <a:pt x="1357" y="9"/>
                  </a:lnTo>
                  <a:lnTo>
                    <a:pt x="1355" y="5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3" name="Freeform 22"/>
            <p:cNvSpPr>
              <a:spLocks noChangeAspect="1"/>
            </p:cNvSpPr>
            <p:nvPr/>
          </p:nvSpPr>
          <p:spPr bwMode="auto">
            <a:xfrm>
              <a:off x="3355975" y="2798763"/>
              <a:ext cx="2284413" cy="365125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1356" y="0"/>
                </a:cxn>
                <a:cxn ang="0">
                  <a:pos x="0" y="220"/>
                </a:cxn>
              </a:cxnLst>
              <a:rect l="0" t="0" r="r" b="b"/>
              <a:pathLst>
                <a:path w="1356" h="220">
                  <a:moveTo>
                    <a:pt x="0" y="220"/>
                  </a:moveTo>
                  <a:lnTo>
                    <a:pt x="1356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4" name="Freeform 23"/>
            <p:cNvSpPr>
              <a:spLocks noChangeAspect="1"/>
            </p:cNvSpPr>
            <p:nvPr/>
          </p:nvSpPr>
          <p:spPr bwMode="auto">
            <a:xfrm>
              <a:off x="3351213" y="2789238"/>
              <a:ext cx="2293938" cy="384175"/>
            </a:xfrm>
            <a:custGeom>
              <a:avLst/>
              <a:gdLst/>
              <a:ahLst/>
              <a:cxnLst>
                <a:cxn ang="0">
                  <a:pos x="1358" y="6"/>
                </a:cxn>
                <a:cxn ang="0">
                  <a:pos x="1358" y="0"/>
                </a:cxn>
                <a:cxn ang="0">
                  <a:pos x="0" y="220"/>
                </a:cxn>
                <a:cxn ang="0">
                  <a:pos x="2" y="231"/>
                </a:cxn>
                <a:cxn ang="0">
                  <a:pos x="1360" y="11"/>
                </a:cxn>
                <a:cxn ang="0">
                  <a:pos x="1358" y="6"/>
                </a:cxn>
              </a:cxnLst>
              <a:rect l="0" t="0" r="r" b="b"/>
              <a:pathLst>
                <a:path w="1360" h="231">
                  <a:moveTo>
                    <a:pt x="1358" y="6"/>
                  </a:moveTo>
                  <a:lnTo>
                    <a:pt x="1358" y="0"/>
                  </a:lnTo>
                  <a:lnTo>
                    <a:pt x="0" y="220"/>
                  </a:lnTo>
                  <a:lnTo>
                    <a:pt x="2" y="231"/>
                  </a:lnTo>
                  <a:lnTo>
                    <a:pt x="1360" y="11"/>
                  </a:lnTo>
                  <a:lnTo>
                    <a:pt x="1358" y="6"/>
                  </a:lnTo>
                  <a:close/>
                </a:path>
              </a:pathLst>
            </a:custGeom>
            <a:solidFill>
              <a:srgbClr val="B8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5" name="Freeform 24"/>
            <p:cNvSpPr>
              <a:spLocks noChangeAspect="1"/>
            </p:cNvSpPr>
            <p:nvPr/>
          </p:nvSpPr>
          <p:spPr bwMode="auto">
            <a:xfrm>
              <a:off x="3281363" y="2347913"/>
              <a:ext cx="2289175" cy="365125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1356" y="0"/>
                </a:cxn>
                <a:cxn ang="0">
                  <a:pos x="0" y="220"/>
                </a:cxn>
              </a:cxnLst>
              <a:rect l="0" t="0" r="r" b="b"/>
              <a:pathLst>
                <a:path w="1356" h="220">
                  <a:moveTo>
                    <a:pt x="0" y="220"/>
                  </a:moveTo>
                  <a:lnTo>
                    <a:pt x="1356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6" name="Freeform 25"/>
            <p:cNvSpPr>
              <a:spLocks noChangeAspect="1"/>
            </p:cNvSpPr>
            <p:nvPr/>
          </p:nvSpPr>
          <p:spPr bwMode="auto">
            <a:xfrm>
              <a:off x="3276600" y="2344738"/>
              <a:ext cx="2295525" cy="377825"/>
            </a:xfrm>
            <a:custGeom>
              <a:avLst/>
              <a:gdLst/>
              <a:ahLst/>
              <a:cxnLst>
                <a:cxn ang="0">
                  <a:pos x="1358" y="4"/>
                </a:cxn>
                <a:cxn ang="0">
                  <a:pos x="1358" y="0"/>
                </a:cxn>
                <a:cxn ang="0">
                  <a:pos x="0" y="219"/>
                </a:cxn>
                <a:cxn ang="0">
                  <a:pos x="2" y="229"/>
                </a:cxn>
                <a:cxn ang="0">
                  <a:pos x="1359" y="9"/>
                </a:cxn>
                <a:cxn ang="0">
                  <a:pos x="1358" y="4"/>
                </a:cxn>
              </a:cxnLst>
              <a:rect l="0" t="0" r="r" b="b"/>
              <a:pathLst>
                <a:path w="1359" h="229">
                  <a:moveTo>
                    <a:pt x="1358" y="4"/>
                  </a:moveTo>
                  <a:lnTo>
                    <a:pt x="1358" y="0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1359" y="9"/>
                  </a:lnTo>
                  <a:lnTo>
                    <a:pt x="1358" y="4"/>
                  </a:lnTo>
                  <a:close/>
                </a:path>
              </a:pathLst>
            </a:custGeom>
            <a:solidFill>
              <a:srgbClr val="B80000"/>
            </a:solidFill>
            <a:ln w="9525">
              <a:solidFill>
                <a:srgbClr val="B8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contourW="6350">
              <a:extrusionClr>
                <a:schemeClr val="bg1"/>
              </a:extrusionClr>
              <a:contourClr>
                <a:schemeClr val="tx1"/>
              </a:contourClr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7" name="Freeform 24"/>
            <p:cNvSpPr>
              <a:spLocks noChangeAspect="1" noEditPoints="1"/>
            </p:cNvSpPr>
            <p:nvPr/>
          </p:nvSpPr>
          <p:spPr bwMode="auto">
            <a:xfrm rot="764365">
              <a:off x="5594350" y="2600325"/>
              <a:ext cx="590550" cy="36830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80" y="37"/>
                </a:cxn>
                <a:cxn ang="0">
                  <a:pos x="108" y="52"/>
                </a:cxn>
                <a:cxn ang="0">
                  <a:pos x="134" y="68"/>
                </a:cxn>
                <a:cxn ang="0">
                  <a:pos x="161" y="85"/>
                </a:cxn>
                <a:cxn ang="0">
                  <a:pos x="189" y="101"/>
                </a:cxn>
                <a:cxn ang="0">
                  <a:pos x="216" y="118"/>
                </a:cxn>
                <a:cxn ang="0">
                  <a:pos x="243" y="134"/>
                </a:cxn>
                <a:cxn ang="0">
                  <a:pos x="269" y="150"/>
                </a:cxn>
                <a:cxn ang="0">
                  <a:pos x="297" y="167"/>
                </a:cxn>
                <a:cxn ang="0">
                  <a:pos x="324" y="182"/>
                </a:cxn>
                <a:cxn ang="0">
                  <a:pos x="352" y="198"/>
                </a:cxn>
                <a:cxn ang="0">
                  <a:pos x="379" y="215"/>
                </a:cxn>
                <a:cxn ang="0">
                  <a:pos x="405" y="231"/>
                </a:cxn>
                <a:cxn ang="0">
                  <a:pos x="433" y="248"/>
                </a:cxn>
                <a:cxn ang="0">
                  <a:pos x="460" y="264"/>
                </a:cxn>
                <a:cxn ang="0">
                  <a:pos x="487" y="281"/>
                </a:cxn>
                <a:cxn ang="0">
                  <a:pos x="515" y="297"/>
                </a:cxn>
                <a:cxn ang="0">
                  <a:pos x="542" y="314"/>
                </a:cxn>
                <a:cxn ang="0">
                  <a:pos x="568" y="330"/>
                </a:cxn>
                <a:cxn ang="0">
                  <a:pos x="596" y="346"/>
                </a:cxn>
                <a:cxn ang="0">
                  <a:pos x="623" y="363"/>
                </a:cxn>
                <a:cxn ang="0">
                  <a:pos x="650" y="378"/>
                </a:cxn>
                <a:cxn ang="0">
                  <a:pos x="678" y="394"/>
                </a:cxn>
                <a:cxn ang="0">
                  <a:pos x="704" y="411"/>
                </a:cxn>
                <a:cxn ang="0">
                  <a:pos x="731" y="427"/>
                </a:cxn>
                <a:cxn ang="0">
                  <a:pos x="759" y="444"/>
                </a:cxn>
                <a:cxn ang="0">
                  <a:pos x="786" y="460"/>
                </a:cxn>
                <a:cxn ang="0">
                  <a:pos x="813" y="477"/>
                </a:cxn>
                <a:cxn ang="0">
                  <a:pos x="839" y="493"/>
                </a:cxn>
                <a:cxn ang="0">
                  <a:pos x="867" y="510"/>
                </a:cxn>
                <a:cxn ang="0">
                  <a:pos x="894" y="525"/>
                </a:cxn>
                <a:cxn ang="0">
                  <a:pos x="922" y="541"/>
                </a:cxn>
                <a:cxn ang="0">
                  <a:pos x="949" y="558"/>
                </a:cxn>
                <a:cxn ang="0">
                  <a:pos x="976" y="574"/>
                </a:cxn>
                <a:cxn ang="0">
                  <a:pos x="1002" y="591"/>
                </a:cxn>
                <a:cxn ang="0">
                  <a:pos x="1030" y="607"/>
                </a:cxn>
                <a:cxn ang="0">
                  <a:pos x="1057" y="623"/>
                </a:cxn>
                <a:cxn ang="0">
                  <a:pos x="1085" y="640"/>
                </a:cxn>
                <a:cxn ang="0">
                  <a:pos x="1112" y="656"/>
                </a:cxn>
                <a:cxn ang="0">
                  <a:pos x="1138" y="673"/>
                </a:cxn>
                <a:cxn ang="0">
                  <a:pos x="0" y="31"/>
                </a:cxn>
              </a:cxnLst>
              <a:rect l="0" t="0" r="r" b="b"/>
              <a:pathLst>
                <a:path w="1155" h="713">
                  <a:moveTo>
                    <a:pt x="53" y="20"/>
                  </a:moveTo>
                  <a:lnTo>
                    <a:pt x="34" y="50"/>
                  </a:lnTo>
                  <a:lnTo>
                    <a:pt x="53" y="20"/>
                  </a:lnTo>
                  <a:close/>
                  <a:moveTo>
                    <a:pt x="80" y="37"/>
                  </a:moveTo>
                  <a:lnTo>
                    <a:pt x="61" y="67"/>
                  </a:lnTo>
                  <a:lnTo>
                    <a:pt x="80" y="37"/>
                  </a:lnTo>
                  <a:close/>
                  <a:moveTo>
                    <a:pt x="108" y="52"/>
                  </a:moveTo>
                  <a:lnTo>
                    <a:pt x="89" y="83"/>
                  </a:lnTo>
                  <a:lnTo>
                    <a:pt x="108" y="52"/>
                  </a:lnTo>
                  <a:close/>
                  <a:moveTo>
                    <a:pt x="134" y="68"/>
                  </a:moveTo>
                  <a:lnTo>
                    <a:pt x="116" y="100"/>
                  </a:lnTo>
                  <a:lnTo>
                    <a:pt x="134" y="68"/>
                  </a:lnTo>
                  <a:close/>
                  <a:moveTo>
                    <a:pt x="161" y="85"/>
                  </a:moveTo>
                  <a:lnTo>
                    <a:pt x="142" y="115"/>
                  </a:lnTo>
                  <a:lnTo>
                    <a:pt x="161" y="85"/>
                  </a:lnTo>
                  <a:close/>
                  <a:moveTo>
                    <a:pt x="189" y="101"/>
                  </a:moveTo>
                  <a:lnTo>
                    <a:pt x="169" y="131"/>
                  </a:lnTo>
                  <a:lnTo>
                    <a:pt x="189" y="101"/>
                  </a:lnTo>
                  <a:close/>
                  <a:moveTo>
                    <a:pt x="216" y="118"/>
                  </a:moveTo>
                  <a:lnTo>
                    <a:pt x="197" y="148"/>
                  </a:lnTo>
                  <a:lnTo>
                    <a:pt x="216" y="118"/>
                  </a:lnTo>
                  <a:close/>
                  <a:moveTo>
                    <a:pt x="243" y="134"/>
                  </a:moveTo>
                  <a:lnTo>
                    <a:pt x="224" y="164"/>
                  </a:lnTo>
                  <a:lnTo>
                    <a:pt x="243" y="134"/>
                  </a:lnTo>
                  <a:close/>
                  <a:moveTo>
                    <a:pt x="269" y="150"/>
                  </a:moveTo>
                  <a:lnTo>
                    <a:pt x="252" y="181"/>
                  </a:lnTo>
                  <a:lnTo>
                    <a:pt x="269" y="150"/>
                  </a:lnTo>
                  <a:close/>
                  <a:moveTo>
                    <a:pt x="297" y="167"/>
                  </a:moveTo>
                  <a:lnTo>
                    <a:pt x="278" y="197"/>
                  </a:lnTo>
                  <a:lnTo>
                    <a:pt x="297" y="167"/>
                  </a:lnTo>
                  <a:close/>
                  <a:moveTo>
                    <a:pt x="324" y="182"/>
                  </a:moveTo>
                  <a:lnTo>
                    <a:pt x="305" y="214"/>
                  </a:lnTo>
                  <a:lnTo>
                    <a:pt x="324" y="182"/>
                  </a:lnTo>
                  <a:close/>
                  <a:moveTo>
                    <a:pt x="352" y="198"/>
                  </a:moveTo>
                  <a:lnTo>
                    <a:pt x="333" y="230"/>
                  </a:lnTo>
                  <a:lnTo>
                    <a:pt x="352" y="198"/>
                  </a:lnTo>
                  <a:close/>
                  <a:moveTo>
                    <a:pt x="379" y="215"/>
                  </a:moveTo>
                  <a:lnTo>
                    <a:pt x="360" y="246"/>
                  </a:lnTo>
                  <a:lnTo>
                    <a:pt x="379" y="215"/>
                  </a:lnTo>
                  <a:close/>
                  <a:moveTo>
                    <a:pt x="405" y="231"/>
                  </a:moveTo>
                  <a:lnTo>
                    <a:pt x="387" y="263"/>
                  </a:lnTo>
                  <a:lnTo>
                    <a:pt x="405" y="231"/>
                  </a:lnTo>
                  <a:close/>
                  <a:moveTo>
                    <a:pt x="433" y="248"/>
                  </a:moveTo>
                  <a:lnTo>
                    <a:pt x="413" y="279"/>
                  </a:lnTo>
                  <a:lnTo>
                    <a:pt x="433" y="248"/>
                  </a:lnTo>
                  <a:close/>
                  <a:moveTo>
                    <a:pt x="460" y="264"/>
                  </a:moveTo>
                  <a:lnTo>
                    <a:pt x="441" y="296"/>
                  </a:lnTo>
                  <a:lnTo>
                    <a:pt x="460" y="264"/>
                  </a:lnTo>
                  <a:close/>
                  <a:moveTo>
                    <a:pt x="487" y="281"/>
                  </a:moveTo>
                  <a:lnTo>
                    <a:pt x="468" y="311"/>
                  </a:lnTo>
                  <a:lnTo>
                    <a:pt x="487" y="281"/>
                  </a:lnTo>
                  <a:close/>
                  <a:moveTo>
                    <a:pt x="515" y="297"/>
                  </a:moveTo>
                  <a:lnTo>
                    <a:pt x="496" y="327"/>
                  </a:lnTo>
                  <a:lnTo>
                    <a:pt x="515" y="297"/>
                  </a:lnTo>
                  <a:close/>
                  <a:moveTo>
                    <a:pt x="542" y="314"/>
                  </a:moveTo>
                  <a:lnTo>
                    <a:pt x="523" y="344"/>
                  </a:lnTo>
                  <a:lnTo>
                    <a:pt x="542" y="314"/>
                  </a:lnTo>
                  <a:close/>
                  <a:moveTo>
                    <a:pt x="568" y="330"/>
                  </a:moveTo>
                  <a:lnTo>
                    <a:pt x="550" y="360"/>
                  </a:lnTo>
                  <a:lnTo>
                    <a:pt x="568" y="330"/>
                  </a:lnTo>
                  <a:close/>
                  <a:moveTo>
                    <a:pt x="596" y="346"/>
                  </a:moveTo>
                  <a:lnTo>
                    <a:pt x="576" y="377"/>
                  </a:lnTo>
                  <a:lnTo>
                    <a:pt x="596" y="346"/>
                  </a:lnTo>
                  <a:close/>
                  <a:moveTo>
                    <a:pt x="623" y="363"/>
                  </a:moveTo>
                  <a:lnTo>
                    <a:pt x="604" y="393"/>
                  </a:lnTo>
                  <a:lnTo>
                    <a:pt x="623" y="363"/>
                  </a:lnTo>
                  <a:close/>
                  <a:moveTo>
                    <a:pt x="650" y="378"/>
                  </a:moveTo>
                  <a:lnTo>
                    <a:pt x="631" y="410"/>
                  </a:lnTo>
                  <a:lnTo>
                    <a:pt x="650" y="378"/>
                  </a:lnTo>
                  <a:close/>
                  <a:moveTo>
                    <a:pt x="678" y="394"/>
                  </a:moveTo>
                  <a:lnTo>
                    <a:pt x="659" y="426"/>
                  </a:lnTo>
                  <a:lnTo>
                    <a:pt x="678" y="394"/>
                  </a:lnTo>
                  <a:close/>
                  <a:moveTo>
                    <a:pt x="704" y="411"/>
                  </a:moveTo>
                  <a:lnTo>
                    <a:pt x="686" y="442"/>
                  </a:lnTo>
                  <a:lnTo>
                    <a:pt x="704" y="411"/>
                  </a:lnTo>
                  <a:close/>
                  <a:moveTo>
                    <a:pt x="731" y="427"/>
                  </a:moveTo>
                  <a:lnTo>
                    <a:pt x="712" y="458"/>
                  </a:lnTo>
                  <a:lnTo>
                    <a:pt x="731" y="427"/>
                  </a:lnTo>
                  <a:close/>
                  <a:moveTo>
                    <a:pt x="759" y="444"/>
                  </a:moveTo>
                  <a:lnTo>
                    <a:pt x="739" y="474"/>
                  </a:lnTo>
                  <a:lnTo>
                    <a:pt x="759" y="444"/>
                  </a:lnTo>
                  <a:close/>
                  <a:moveTo>
                    <a:pt x="786" y="460"/>
                  </a:moveTo>
                  <a:lnTo>
                    <a:pt x="767" y="490"/>
                  </a:lnTo>
                  <a:lnTo>
                    <a:pt x="786" y="460"/>
                  </a:lnTo>
                  <a:close/>
                  <a:moveTo>
                    <a:pt x="813" y="477"/>
                  </a:moveTo>
                  <a:lnTo>
                    <a:pt x="794" y="507"/>
                  </a:lnTo>
                  <a:lnTo>
                    <a:pt x="813" y="477"/>
                  </a:lnTo>
                  <a:close/>
                  <a:moveTo>
                    <a:pt x="839" y="493"/>
                  </a:moveTo>
                  <a:lnTo>
                    <a:pt x="822" y="523"/>
                  </a:lnTo>
                  <a:lnTo>
                    <a:pt x="839" y="493"/>
                  </a:lnTo>
                  <a:close/>
                  <a:moveTo>
                    <a:pt x="867" y="510"/>
                  </a:moveTo>
                  <a:lnTo>
                    <a:pt x="848" y="540"/>
                  </a:lnTo>
                  <a:lnTo>
                    <a:pt x="867" y="510"/>
                  </a:lnTo>
                  <a:close/>
                  <a:moveTo>
                    <a:pt x="894" y="525"/>
                  </a:moveTo>
                  <a:lnTo>
                    <a:pt x="875" y="556"/>
                  </a:lnTo>
                  <a:lnTo>
                    <a:pt x="894" y="525"/>
                  </a:lnTo>
                  <a:close/>
                  <a:moveTo>
                    <a:pt x="922" y="541"/>
                  </a:moveTo>
                  <a:lnTo>
                    <a:pt x="902" y="573"/>
                  </a:lnTo>
                  <a:lnTo>
                    <a:pt x="922" y="541"/>
                  </a:lnTo>
                  <a:close/>
                  <a:moveTo>
                    <a:pt x="949" y="558"/>
                  </a:moveTo>
                  <a:lnTo>
                    <a:pt x="930" y="589"/>
                  </a:lnTo>
                  <a:lnTo>
                    <a:pt x="949" y="558"/>
                  </a:lnTo>
                  <a:close/>
                  <a:moveTo>
                    <a:pt x="976" y="574"/>
                  </a:moveTo>
                  <a:lnTo>
                    <a:pt x="957" y="606"/>
                  </a:lnTo>
                  <a:lnTo>
                    <a:pt x="976" y="574"/>
                  </a:lnTo>
                  <a:close/>
                  <a:moveTo>
                    <a:pt x="1002" y="591"/>
                  </a:moveTo>
                  <a:lnTo>
                    <a:pt x="985" y="622"/>
                  </a:lnTo>
                  <a:lnTo>
                    <a:pt x="1002" y="591"/>
                  </a:lnTo>
                  <a:close/>
                  <a:moveTo>
                    <a:pt x="1030" y="607"/>
                  </a:moveTo>
                  <a:lnTo>
                    <a:pt x="1011" y="639"/>
                  </a:lnTo>
                  <a:lnTo>
                    <a:pt x="1030" y="607"/>
                  </a:lnTo>
                  <a:close/>
                  <a:moveTo>
                    <a:pt x="1057" y="623"/>
                  </a:moveTo>
                  <a:lnTo>
                    <a:pt x="1038" y="654"/>
                  </a:lnTo>
                  <a:lnTo>
                    <a:pt x="1057" y="623"/>
                  </a:lnTo>
                  <a:close/>
                  <a:moveTo>
                    <a:pt x="1085" y="640"/>
                  </a:moveTo>
                  <a:lnTo>
                    <a:pt x="1066" y="670"/>
                  </a:lnTo>
                  <a:lnTo>
                    <a:pt x="1085" y="640"/>
                  </a:lnTo>
                  <a:close/>
                  <a:moveTo>
                    <a:pt x="1112" y="656"/>
                  </a:moveTo>
                  <a:lnTo>
                    <a:pt x="1093" y="686"/>
                  </a:lnTo>
                  <a:lnTo>
                    <a:pt x="1112" y="656"/>
                  </a:lnTo>
                  <a:close/>
                  <a:moveTo>
                    <a:pt x="1138" y="673"/>
                  </a:moveTo>
                  <a:lnTo>
                    <a:pt x="1120" y="703"/>
                  </a:lnTo>
                  <a:lnTo>
                    <a:pt x="1138" y="673"/>
                  </a:lnTo>
                  <a:close/>
                  <a:moveTo>
                    <a:pt x="1155" y="682"/>
                  </a:moveTo>
                  <a:lnTo>
                    <a:pt x="19" y="0"/>
                  </a:lnTo>
                  <a:lnTo>
                    <a:pt x="0" y="31"/>
                  </a:lnTo>
                  <a:lnTo>
                    <a:pt x="1135" y="713"/>
                  </a:lnTo>
                  <a:lnTo>
                    <a:pt x="1155" y="68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8" name="Line 25"/>
            <p:cNvSpPr>
              <a:spLocks noChangeAspect="1" noChangeShapeType="1"/>
            </p:cNvSpPr>
            <p:nvPr/>
          </p:nvSpPr>
          <p:spPr bwMode="auto">
            <a:xfrm rot="764365" flipH="1">
              <a:off x="5656263" y="255587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29" name="Line 26"/>
            <p:cNvSpPr>
              <a:spLocks noChangeAspect="1" noChangeShapeType="1"/>
            </p:cNvSpPr>
            <p:nvPr/>
          </p:nvSpPr>
          <p:spPr bwMode="auto">
            <a:xfrm rot="764365" flipH="1">
              <a:off x="5665788" y="2566988"/>
              <a:ext cx="111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0" name="Line 27"/>
            <p:cNvSpPr>
              <a:spLocks noChangeAspect="1" noChangeShapeType="1"/>
            </p:cNvSpPr>
            <p:nvPr/>
          </p:nvSpPr>
          <p:spPr bwMode="auto">
            <a:xfrm rot="764365" flipH="1">
              <a:off x="5680075" y="2579688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1" name="Line 28"/>
            <p:cNvSpPr>
              <a:spLocks noChangeAspect="1" noChangeShapeType="1"/>
            </p:cNvSpPr>
            <p:nvPr/>
          </p:nvSpPr>
          <p:spPr bwMode="auto">
            <a:xfrm rot="764365" flipH="1">
              <a:off x="5692775" y="2590800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2" name="Line 29"/>
            <p:cNvSpPr>
              <a:spLocks noChangeAspect="1" noChangeShapeType="1"/>
            </p:cNvSpPr>
            <p:nvPr/>
          </p:nvSpPr>
          <p:spPr bwMode="auto">
            <a:xfrm rot="764365" flipH="1">
              <a:off x="5702300" y="2600325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3" name="Line 30"/>
            <p:cNvSpPr>
              <a:spLocks noChangeAspect="1" noChangeShapeType="1"/>
            </p:cNvSpPr>
            <p:nvPr/>
          </p:nvSpPr>
          <p:spPr bwMode="auto">
            <a:xfrm rot="764365" flipH="1">
              <a:off x="5713413" y="261302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4" name="Line 31"/>
            <p:cNvSpPr>
              <a:spLocks noChangeAspect="1" noChangeShapeType="1"/>
            </p:cNvSpPr>
            <p:nvPr/>
          </p:nvSpPr>
          <p:spPr bwMode="auto">
            <a:xfrm rot="764365" flipH="1">
              <a:off x="5727700" y="2622550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5" name="Line 32"/>
            <p:cNvSpPr>
              <a:spLocks noChangeAspect="1" noChangeShapeType="1"/>
            </p:cNvSpPr>
            <p:nvPr/>
          </p:nvSpPr>
          <p:spPr bwMode="auto">
            <a:xfrm rot="764365" flipH="1">
              <a:off x="5735638" y="2635250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6" name="Line 33"/>
            <p:cNvSpPr>
              <a:spLocks noChangeAspect="1" noChangeShapeType="1"/>
            </p:cNvSpPr>
            <p:nvPr/>
          </p:nvSpPr>
          <p:spPr bwMode="auto">
            <a:xfrm rot="764365" flipH="1">
              <a:off x="5751513" y="2646363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7" name="Line 34"/>
            <p:cNvSpPr>
              <a:spLocks noChangeAspect="1" noChangeShapeType="1"/>
            </p:cNvSpPr>
            <p:nvPr/>
          </p:nvSpPr>
          <p:spPr bwMode="auto">
            <a:xfrm rot="764365" flipH="1">
              <a:off x="5761038" y="265747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8" name="Line 35"/>
            <p:cNvSpPr>
              <a:spLocks noChangeAspect="1" noChangeShapeType="1"/>
            </p:cNvSpPr>
            <p:nvPr/>
          </p:nvSpPr>
          <p:spPr bwMode="auto">
            <a:xfrm rot="764365" flipH="1">
              <a:off x="5773738" y="2667000"/>
              <a:ext cx="9525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39" name="Line 36"/>
            <p:cNvSpPr>
              <a:spLocks noChangeAspect="1" noChangeShapeType="1"/>
            </p:cNvSpPr>
            <p:nvPr/>
          </p:nvSpPr>
          <p:spPr bwMode="auto">
            <a:xfrm rot="764365" flipH="1">
              <a:off x="5784850" y="2678113"/>
              <a:ext cx="9525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0" name="Line 37"/>
            <p:cNvSpPr>
              <a:spLocks noChangeAspect="1" noChangeShapeType="1"/>
            </p:cNvSpPr>
            <p:nvPr/>
          </p:nvSpPr>
          <p:spPr bwMode="auto">
            <a:xfrm rot="764365" flipH="1">
              <a:off x="5797550" y="2690813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1" name="Line 38"/>
            <p:cNvSpPr>
              <a:spLocks noChangeAspect="1" noChangeShapeType="1"/>
            </p:cNvSpPr>
            <p:nvPr/>
          </p:nvSpPr>
          <p:spPr bwMode="auto">
            <a:xfrm rot="764365" flipH="1">
              <a:off x="5808663" y="2701925"/>
              <a:ext cx="7938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2" name="Line 39"/>
            <p:cNvSpPr>
              <a:spLocks noChangeAspect="1" noChangeShapeType="1"/>
            </p:cNvSpPr>
            <p:nvPr/>
          </p:nvSpPr>
          <p:spPr bwMode="auto">
            <a:xfrm rot="764365" flipH="1">
              <a:off x="5818188" y="2713038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3" name="Line 40"/>
            <p:cNvSpPr>
              <a:spLocks noChangeAspect="1" noChangeShapeType="1"/>
            </p:cNvSpPr>
            <p:nvPr/>
          </p:nvSpPr>
          <p:spPr bwMode="auto">
            <a:xfrm rot="764365" flipH="1">
              <a:off x="5832475" y="2724150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4" name="Line 41"/>
            <p:cNvSpPr>
              <a:spLocks noChangeAspect="1" noChangeShapeType="1"/>
            </p:cNvSpPr>
            <p:nvPr/>
          </p:nvSpPr>
          <p:spPr bwMode="auto">
            <a:xfrm rot="764365" flipH="1">
              <a:off x="5843588" y="2733675"/>
              <a:ext cx="12700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5" name="Line 42"/>
            <p:cNvSpPr>
              <a:spLocks noChangeAspect="1" noChangeShapeType="1"/>
            </p:cNvSpPr>
            <p:nvPr/>
          </p:nvSpPr>
          <p:spPr bwMode="auto">
            <a:xfrm rot="764365" flipH="1">
              <a:off x="5856288" y="2746375"/>
              <a:ext cx="793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6" name="Line 43"/>
            <p:cNvSpPr>
              <a:spLocks noChangeAspect="1" noChangeShapeType="1"/>
            </p:cNvSpPr>
            <p:nvPr/>
          </p:nvSpPr>
          <p:spPr bwMode="auto">
            <a:xfrm rot="764365" flipH="1">
              <a:off x="5865813" y="275907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7" name="Line 44"/>
            <p:cNvSpPr>
              <a:spLocks noChangeAspect="1" noChangeShapeType="1"/>
            </p:cNvSpPr>
            <p:nvPr/>
          </p:nvSpPr>
          <p:spPr bwMode="auto">
            <a:xfrm rot="764365" flipH="1">
              <a:off x="5880100" y="2768600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8" name="Line 45"/>
            <p:cNvSpPr>
              <a:spLocks noChangeAspect="1" noChangeShapeType="1"/>
            </p:cNvSpPr>
            <p:nvPr/>
          </p:nvSpPr>
          <p:spPr bwMode="auto">
            <a:xfrm rot="764365" flipH="1">
              <a:off x="5889625" y="2781300"/>
              <a:ext cx="793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49" name="Line 46"/>
            <p:cNvSpPr>
              <a:spLocks noChangeAspect="1" noChangeShapeType="1"/>
            </p:cNvSpPr>
            <p:nvPr/>
          </p:nvSpPr>
          <p:spPr bwMode="auto">
            <a:xfrm rot="764365" flipH="1">
              <a:off x="5903913" y="2790825"/>
              <a:ext cx="635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0" name="Line 47"/>
            <p:cNvSpPr>
              <a:spLocks noChangeAspect="1" noChangeShapeType="1"/>
            </p:cNvSpPr>
            <p:nvPr/>
          </p:nvSpPr>
          <p:spPr bwMode="auto">
            <a:xfrm rot="764365" flipH="1">
              <a:off x="5913438" y="2800350"/>
              <a:ext cx="9525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1" name="Line 48"/>
            <p:cNvSpPr>
              <a:spLocks noChangeAspect="1" noChangeShapeType="1"/>
            </p:cNvSpPr>
            <p:nvPr/>
          </p:nvSpPr>
          <p:spPr bwMode="auto">
            <a:xfrm rot="764365" flipH="1">
              <a:off x="5922963" y="2814638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2" name="Line 49"/>
            <p:cNvSpPr>
              <a:spLocks noChangeAspect="1" noChangeShapeType="1"/>
            </p:cNvSpPr>
            <p:nvPr/>
          </p:nvSpPr>
          <p:spPr bwMode="auto">
            <a:xfrm rot="764365" flipH="1">
              <a:off x="5937250" y="2824163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3" name="Line 50"/>
            <p:cNvSpPr>
              <a:spLocks noChangeAspect="1" noChangeShapeType="1"/>
            </p:cNvSpPr>
            <p:nvPr/>
          </p:nvSpPr>
          <p:spPr bwMode="auto">
            <a:xfrm rot="764365" flipH="1">
              <a:off x="5946775" y="2836863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4" name="Line 51"/>
            <p:cNvSpPr>
              <a:spLocks noChangeAspect="1" noChangeShapeType="1"/>
            </p:cNvSpPr>
            <p:nvPr/>
          </p:nvSpPr>
          <p:spPr bwMode="auto">
            <a:xfrm rot="764365" flipH="1">
              <a:off x="5957888" y="2846388"/>
              <a:ext cx="1270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5" name="Line 52"/>
            <p:cNvSpPr>
              <a:spLocks noChangeAspect="1" noChangeShapeType="1"/>
            </p:cNvSpPr>
            <p:nvPr/>
          </p:nvSpPr>
          <p:spPr bwMode="auto">
            <a:xfrm rot="764365" flipH="1">
              <a:off x="5970588" y="2859088"/>
              <a:ext cx="111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6" name="Line 53"/>
            <p:cNvSpPr>
              <a:spLocks noChangeAspect="1" noChangeShapeType="1"/>
            </p:cNvSpPr>
            <p:nvPr/>
          </p:nvSpPr>
          <p:spPr bwMode="auto">
            <a:xfrm rot="764365" flipH="1">
              <a:off x="5984875" y="2870200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7" name="Line 54"/>
            <p:cNvSpPr>
              <a:spLocks noChangeAspect="1" noChangeShapeType="1"/>
            </p:cNvSpPr>
            <p:nvPr/>
          </p:nvSpPr>
          <p:spPr bwMode="auto">
            <a:xfrm rot="764365" flipH="1">
              <a:off x="5994400" y="2881313"/>
              <a:ext cx="635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8" name="Line 55"/>
            <p:cNvSpPr>
              <a:spLocks noChangeAspect="1" noChangeShapeType="1"/>
            </p:cNvSpPr>
            <p:nvPr/>
          </p:nvSpPr>
          <p:spPr bwMode="auto">
            <a:xfrm rot="764365" flipH="1">
              <a:off x="6005513" y="2892425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59" name="Line 56"/>
            <p:cNvSpPr>
              <a:spLocks noChangeAspect="1" noChangeShapeType="1"/>
            </p:cNvSpPr>
            <p:nvPr/>
          </p:nvSpPr>
          <p:spPr bwMode="auto">
            <a:xfrm rot="764365" flipH="1">
              <a:off x="6018213" y="2900363"/>
              <a:ext cx="7938" cy="190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0" name="Line 57"/>
            <p:cNvSpPr>
              <a:spLocks noChangeAspect="1" noChangeShapeType="1"/>
            </p:cNvSpPr>
            <p:nvPr/>
          </p:nvSpPr>
          <p:spPr bwMode="auto">
            <a:xfrm rot="764365" flipH="1">
              <a:off x="6026150" y="2914650"/>
              <a:ext cx="1270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1" name="Line 58"/>
            <p:cNvSpPr>
              <a:spLocks noChangeAspect="1" noChangeShapeType="1"/>
            </p:cNvSpPr>
            <p:nvPr/>
          </p:nvSpPr>
          <p:spPr bwMode="auto">
            <a:xfrm rot="764365" flipH="1">
              <a:off x="6040438" y="2924175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2" name="Line 59"/>
            <p:cNvSpPr>
              <a:spLocks noChangeAspect="1" noChangeShapeType="1"/>
            </p:cNvSpPr>
            <p:nvPr/>
          </p:nvSpPr>
          <p:spPr bwMode="auto">
            <a:xfrm rot="764365" flipH="1">
              <a:off x="6051550" y="2936875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3" name="Line 60"/>
            <p:cNvSpPr>
              <a:spLocks noChangeAspect="1" noChangeShapeType="1"/>
            </p:cNvSpPr>
            <p:nvPr/>
          </p:nvSpPr>
          <p:spPr bwMode="auto">
            <a:xfrm rot="764365" flipH="1">
              <a:off x="6062663" y="2947988"/>
              <a:ext cx="95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4" name="Line 61"/>
            <p:cNvSpPr>
              <a:spLocks noChangeAspect="1" noChangeShapeType="1"/>
            </p:cNvSpPr>
            <p:nvPr/>
          </p:nvSpPr>
          <p:spPr bwMode="auto">
            <a:xfrm rot="764365" flipH="1">
              <a:off x="6075363" y="2959100"/>
              <a:ext cx="111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5" name="Line 62"/>
            <p:cNvSpPr>
              <a:spLocks noChangeAspect="1" noChangeShapeType="1"/>
            </p:cNvSpPr>
            <p:nvPr/>
          </p:nvSpPr>
          <p:spPr bwMode="auto">
            <a:xfrm rot="764365" flipH="1">
              <a:off x="6088063" y="2968625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6" name="Line 63"/>
            <p:cNvSpPr>
              <a:spLocks noChangeAspect="1" noChangeShapeType="1"/>
            </p:cNvSpPr>
            <p:nvPr/>
          </p:nvSpPr>
          <p:spPr bwMode="auto">
            <a:xfrm rot="764365" flipH="1">
              <a:off x="6099175" y="2982913"/>
              <a:ext cx="793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7" name="Line 64"/>
            <p:cNvSpPr>
              <a:spLocks noChangeAspect="1" noChangeShapeType="1"/>
            </p:cNvSpPr>
            <p:nvPr/>
          </p:nvSpPr>
          <p:spPr bwMode="auto">
            <a:xfrm rot="764365" flipH="1">
              <a:off x="6110288" y="2992438"/>
              <a:ext cx="9525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8" name="Line 65"/>
            <p:cNvSpPr>
              <a:spLocks noChangeAspect="1" noChangeShapeType="1"/>
            </p:cNvSpPr>
            <p:nvPr/>
          </p:nvSpPr>
          <p:spPr bwMode="auto">
            <a:xfrm rot="764365" flipH="1">
              <a:off x="6121400" y="3005138"/>
              <a:ext cx="79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69" name="Freeform 66"/>
            <p:cNvSpPr>
              <a:spLocks noChangeAspect="1"/>
            </p:cNvSpPr>
            <p:nvPr/>
          </p:nvSpPr>
          <p:spPr bwMode="auto">
            <a:xfrm rot="764365">
              <a:off x="5594350" y="2600325"/>
              <a:ext cx="590550" cy="368300"/>
            </a:xfrm>
            <a:custGeom>
              <a:avLst/>
              <a:gdLst/>
              <a:ahLst/>
              <a:cxnLst>
                <a:cxn ang="0">
                  <a:pos x="1155" y="682"/>
                </a:cxn>
                <a:cxn ang="0">
                  <a:pos x="19" y="0"/>
                </a:cxn>
                <a:cxn ang="0">
                  <a:pos x="0" y="31"/>
                </a:cxn>
                <a:cxn ang="0">
                  <a:pos x="1135" y="713"/>
                </a:cxn>
                <a:cxn ang="0">
                  <a:pos x="1155" y="682"/>
                </a:cxn>
              </a:cxnLst>
              <a:rect l="0" t="0" r="r" b="b"/>
              <a:pathLst>
                <a:path w="1155" h="713">
                  <a:moveTo>
                    <a:pt x="1155" y="682"/>
                  </a:moveTo>
                  <a:lnTo>
                    <a:pt x="19" y="0"/>
                  </a:lnTo>
                  <a:lnTo>
                    <a:pt x="0" y="31"/>
                  </a:lnTo>
                  <a:lnTo>
                    <a:pt x="1135" y="713"/>
                  </a:lnTo>
                  <a:lnTo>
                    <a:pt x="1155" y="68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0" name="Freeform 67"/>
            <p:cNvSpPr>
              <a:spLocks noChangeAspect="1"/>
            </p:cNvSpPr>
            <p:nvPr/>
          </p:nvSpPr>
          <p:spPr bwMode="auto">
            <a:xfrm rot="764365">
              <a:off x="5719763" y="3522663"/>
              <a:ext cx="34925" cy="7143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3" y="7"/>
                </a:cxn>
                <a:cxn ang="0">
                  <a:pos x="23" y="137"/>
                </a:cxn>
                <a:cxn ang="0">
                  <a:pos x="0" y="131"/>
                </a:cxn>
                <a:cxn ang="0">
                  <a:pos x="41" y="0"/>
                </a:cxn>
              </a:cxnLst>
              <a:rect l="0" t="0" r="r" b="b"/>
              <a:pathLst>
                <a:path w="63" h="137">
                  <a:moveTo>
                    <a:pt x="41" y="0"/>
                  </a:moveTo>
                  <a:lnTo>
                    <a:pt x="63" y="7"/>
                  </a:lnTo>
                  <a:lnTo>
                    <a:pt x="23" y="137"/>
                  </a:lnTo>
                  <a:lnTo>
                    <a:pt x="0" y="13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1" name="Freeform 68"/>
            <p:cNvSpPr>
              <a:spLocks noChangeAspect="1"/>
            </p:cNvSpPr>
            <p:nvPr/>
          </p:nvSpPr>
          <p:spPr bwMode="auto">
            <a:xfrm rot="764365">
              <a:off x="5719763" y="3522663"/>
              <a:ext cx="34925" cy="7143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3" y="7"/>
                </a:cxn>
                <a:cxn ang="0">
                  <a:pos x="23" y="137"/>
                </a:cxn>
                <a:cxn ang="0">
                  <a:pos x="0" y="131"/>
                </a:cxn>
                <a:cxn ang="0">
                  <a:pos x="41" y="0"/>
                </a:cxn>
              </a:cxnLst>
              <a:rect l="0" t="0" r="r" b="b"/>
              <a:pathLst>
                <a:path w="63" h="137">
                  <a:moveTo>
                    <a:pt x="41" y="0"/>
                  </a:moveTo>
                  <a:lnTo>
                    <a:pt x="63" y="7"/>
                  </a:lnTo>
                  <a:lnTo>
                    <a:pt x="23" y="137"/>
                  </a:lnTo>
                  <a:lnTo>
                    <a:pt x="0" y="131"/>
                  </a:lnTo>
                  <a:lnTo>
                    <a:pt x="4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2" name="Freeform 69"/>
            <p:cNvSpPr>
              <a:spLocks noChangeAspect="1"/>
            </p:cNvSpPr>
            <p:nvPr/>
          </p:nvSpPr>
          <p:spPr bwMode="auto">
            <a:xfrm rot="764365">
              <a:off x="5665788" y="3595688"/>
              <a:ext cx="23813" cy="69850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0" y="133"/>
                </a:cxn>
                <a:cxn ang="0">
                  <a:pos x="33" y="0"/>
                </a:cxn>
              </a:cxnLst>
              <a:rect l="0" t="0" r="r" b="b"/>
              <a:pathLst>
                <a:path w="47" h="133">
                  <a:moveTo>
                    <a:pt x="47" y="8"/>
                  </a:moveTo>
                  <a:lnTo>
                    <a:pt x="0" y="133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3" name="Freeform 70"/>
            <p:cNvSpPr>
              <a:spLocks noChangeAspect="1"/>
            </p:cNvSpPr>
            <p:nvPr/>
          </p:nvSpPr>
          <p:spPr bwMode="auto">
            <a:xfrm rot="764365">
              <a:off x="5703888" y="3522663"/>
              <a:ext cx="9525" cy="19050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6" y="0"/>
                </a:cxn>
                <a:cxn ang="0">
                  <a:pos x="0" y="37"/>
                </a:cxn>
                <a:cxn ang="0">
                  <a:pos x="11" y="39"/>
                </a:cxn>
              </a:cxnLst>
              <a:rect l="0" t="0" r="r" b="b"/>
              <a:pathLst>
                <a:path w="18" h="39">
                  <a:moveTo>
                    <a:pt x="18" y="5"/>
                  </a:moveTo>
                  <a:lnTo>
                    <a:pt x="6" y="0"/>
                  </a:lnTo>
                  <a:lnTo>
                    <a:pt x="0" y="37"/>
                  </a:lnTo>
                  <a:lnTo>
                    <a:pt x="11" y="3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4" name="Freeform 71"/>
            <p:cNvSpPr>
              <a:spLocks noChangeAspect="1"/>
            </p:cNvSpPr>
            <p:nvPr/>
          </p:nvSpPr>
          <p:spPr bwMode="auto">
            <a:xfrm rot="764365">
              <a:off x="5811838" y="2465388"/>
              <a:ext cx="271463" cy="1184275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530" y="29"/>
                </a:cxn>
                <a:cxn ang="0">
                  <a:pos x="420" y="885"/>
                </a:cxn>
                <a:cxn ang="0">
                  <a:pos x="344" y="1300"/>
                </a:cxn>
                <a:cxn ang="0">
                  <a:pos x="38" y="2302"/>
                </a:cxn>
                <a:cxn ang="0">
                  <a:pos x="0" y="2282"/>
                </a:cxn>
                <a:cxn ang="0">
                  <a:pos x="418" y="0"/>
                </a:cxn>
              </a:cxnLst>
              <a:rect l="0" t="0" r="r" b="b"/>
              <a:pathLst>
                <a:path w="530" h="2302">
                  <a:moveTo>
                    <a:pt x="418" y="0"/>
                  </a:moveTo>
                  <a:lnTo>
                    <a:pt x="530" y="29"/>
                  </a:lnTo>
                  <a:lnTo>
                    <a:pt x="420" y="885"/>
                  </a:lnTo>
                  <a:lnTo>
                    <a:pt x="344" y="1300"/>
                  </a:lnTo>
                  <a:lnTo>
                    <a:pt x="38" y="2302"/>
                  </a:lnTo>
                  <a:lnTo>
                    <a:pt x="0" y="2282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5" name="Freeform 72"/>
            <p:cNvSpPr>
              <a:spLocks noChangeAspect="1"/>
            </p:cNvSpPr>
            <p:nvPr/>
          </p:nvSpPr>
          <p:spPr bwMode="auto">
            <a:xfrm rot="764365">
              <a:off x="5811838" y="2465388"/>
              <a:ext cx="271463" cy="1184275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530" y="29"/>
                </a:cxn>
                <a:cxn ang="0">
                  <a:pos x="420" y="885"/>
                </a:cxn>
                <a:cxn ang="0">
                  <a:pos x="344" y="1300"/>
                </a:cxn>
                <a:cxn ang="0">
                  <a:pos x="38" y="2302"/>
                </a:cxn>
                <a:cxn ang="0">
                  <a:pos x="0" y="2282"/>
                </a:cxn>
                <a:cxn ang="0">
                  <a:pos x="418" y="0"/>
                </a:cxn>
              </a:cxnLst>
              <a:rect l="0" t="0" r="r" b="b"/>
              <a:pathLst>
                <a:path w="530" h="2302">
                  <a:moveTo>
                    <a:pt x="418" y="0"/>
                  </a:moveTo>
                  <a:lnTo>
                    <a:pt x="530" y="29"/>
                  </a:lnTo>
                  <a:lnTo>
                    <a:pt x="420" y="885"/>
                  </a:lnTo>
                  <a:lnTo>
                    <a:pt x="344" y="1300"/>
                  </a:lnTo>
                  <a:lnTo>
                    <a:pt x="38" y="2302"/>
                  </a:lnTo>
                  <a:lnTo>
                    <a:pt x="0" y="2282"/>
                  </a:lnTo>
                  <a:lnTo>
                    <a:pt x="41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6" name="Freeform 73"/>
            <p:cNvSpPr>
              <a:spLocks noChangeAspect="1"/>
            </p:cNvSpPr>
            <p:nvPr/>
          </p:nvSpPr>
          <p:spPr bwMode="auto">
            <a:xfrm rot="764365">
              <a:off x="5145088" y="2339975"/>
              <a:ext cx="942975" cy="785812"/>
            </a:xfrm>
            <a:custGeom>
              <a:avLst/>
              <a:gdLst/>
              <a:ahLst/>
              <a:cxnLst>
                <a:cxn ang="0">
                  <a:pos x="53" y="1518"/>
                </a:cxn>
                <a:cxn ang="0">
                  <a:pos x="1853" y="85"/>
                </a:cxn>
                <a:cxn ang="0">
                  <a:pos x="1775" y="0"/>
                </a:cxn>
                <a:cxn ang="0">
                  <a:pos x="1072" y="498"/>
                </a:cxn>
                <a:cxn ang="0">
                  <a:pos x="741" y="761"/>
                </a:cxn>
                <a:cxn ang="0">
                  <a:pos x="0" y="1501"/>
                </a:cxn>
                <a:cxn ang="0">
                  <a:pos x="41" y="1527"/>
                </a:cxn>
                <a:cxn ang="0">
                  <a:pos x="53" y="1518"/>
                </a:cxn>
              </a:cxnLst>
              <a:rect l="0" t="0" r="r" b="b"/>
              <a:pathLst>
                <a:path w="1853" h="1527">
                  <a:moveTo>
                    <a:pt x="53" y="1518"/>
                  </a:moveTo>
                  <a:lnTo>
                    <a:pt x="1853" y="85"/>
                  </a:lnTo>
                  <a:lnTo>
                    <a:pt x="1775" y="0"/>
                  </a:lnTo>
                  <a:lnTo>
                    <a:pt x="1072" y="498"/>
                  </a:lnTo>
                  <a:lnTo>
                    <a:pt x="741" y="761"/>
                  </a:lnTo>
                  <a:lnTo>
                    <a:pt x="0" y="1501"/>
                  </a:lnTo>
                  <a:lnTo>
                    <a:pt x="41" y="1527"/>
                  </a:lnTo>
                  <a:lnTo>
                    <a:pt x="53" y="1518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>
                <a:rot lat="0" lon="0" rev="3600000"/>
              </a:lightRig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7" name="Freeform 74"/>
            <p:cNvSpPr>
              <a:spLocks noChangeAspect="1"/>
            </p:cNvSpPr>
            <p:nvPr/>
          </p:nvSpPr>
          <p:spPr bwMode="auto">
            <a:xfrm rot="764365">
              <a:off x="5145088" y="2339975"/>
              <a:ext cx="942975" cy="785812"/>
            </a:xfrm>
            <a:custGeom>
              <a:avLst/>
              <a:gdLst/>
              <a:ahLst/>
              <a:cxnLst>
                <a:cxn ang="0">
                  <a:pos x="53" y="1518"/>
                </a:cxn>
                <a:cxn ang="0">
                  <a:pos x="1853" y="85"/>
                </a:cxn>
                <a:cxn ang="0">
                  <a:pos x="1775" y="0"/>
                </a:cxn>
                <a:cxn ang="0">
                  <a:pos x="1072" y="498"/>
                </a:cxn>
                <a:cxn ang="0">
                  <a:pos x="741" y="761"/>
                </a:cxn>
                <a:cxn ang="0">
                  <a:pos x="0" y="1501"/>
                </a:cxn>
                <a:cxn ang="0">
                  <a:pos x="41" y="1527"/>
                </a:cxn>
                <a:cxn ang="0">
                  <a:pos x="53" y="1518"/>
                </a:cxn>
              </a:cxnLst>
              <a:rect l="0" t="0" r="r" b="b"/>
              <a:pathLst>
                <a:path w="1853" h="1527">
                  <a:moveTo>
                    <a:pt x="53" y="1518"/>
                  </a:moveTo>
                  <a:lnTo>
                    <a:pt x="1853" y="85"/>
                  </a:lnTo>
                  <a:lnTo>
                    <a:pt x="1775" y="0"/>
                  </a:lnTo>
                  <a:lnTo>
                    <a:pt x="1072" y="498"/>
                  </a:lnTo>
                  <a:lnTo>
                    <a:pt x="741" y="761"/>
                  </a:lnTo>
                  <a:lnTo>
                    <a:pt x="0" y="1501"/>
                  </a:lnTo>
                  <a:lnTo>
                    <a:pt x="41" y="1527"/>
                  </a:lnTo>
                  <a:lnTo>
                    <a:pt x="53" y="151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8" name="Line 75"/>
            <p:cNvSpPr>
              <a:spLocks noChangeAspect="1" noChangeShapeType="1"/>
            </p:cNvSpPr>
            <p:nvPr/>
          </p:nvSpPr>
          <p:spPr bwMode="auto">
            <a:xfrm rot="764365" flipH="1" flipV="1">
              <a:off x="5367338" y="2811463"/>
              <a:ext cx="41275" cy="508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79" name="Line 76"/>
            <p:cNvSpPr>
              <a:spLocks noChangeAspect="1" noChangeShapeType="1"/>
            </p:cNvSpPr>
            <p:nvPr/>
          </p:nvSpPr>
          <p:spPr bwMode="auto">
            <a:xfrm rot="764365" flipV="1">
              <a:off x="5399088" y="2735263"/>
              <a:ext cx="138113" cy="1143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0" name="Freeform 77"/>
            <p:cNvSpPr>
              <a:spLocks noChangeAspect="1" noEditPoints="1"/>
            </p:cNvSpPr>
            <p:nvPr/>
          </p:nvSpPr>
          <p:spPr bwMode="auto">
            <a:xfrm rot="764365">
              <a:off x="5830888" y="2701925"/>
              <a:ext cx="115888" cy="160337"/>
            </a:xfrm>
            <a:custGeom>
              <a:avLst/>
              <a:gdLst/>
              <a:ahLst/>
              <a:cxnLst>
                <a:cxn ang="0">
                  <a:pos x="6" y="274"/>
                </a:cxn>
                <a:cxn ang="0">
                  <a:pos x="63" y="292"/>
                </a:cxn>
                <a:cxn ang="0">
                  <a:pos x="63" y="292"/>
                </a:cxn>
                <a:cxn ang="0">
                  <a:pos x="22" y="248"/>
                </a:cxn>
                <a:cxn ang="0">
                  <a:pos x="80" y="265"/>
                </a:cxn>
                <a:cxn ang="0">
                  <a:pos x="80" y="265"/>
                </a:cxn>
                <a:cxn ang="0">
                  <a:pos x="38" y="221"/>
                </a:cxn>
                <a:cxn ang="0">
                  <a:pos x="96" y="237"/>
                </a:cxn>
                <a:cxn ang="0">
                  <a:pos x="96" y="237"/>
                </a:cxn>
                <a:cxn ang="0">
                  <a:pos x="56" y="195"/>
                </a:cxn>
                <a:cxn ang="0">
                  <a:pos x="112" y="211"/>
                </a:cxn>
                <a:cxn ang="0">
                  <a:pos x="112" y="211"/>
                </a:cxn>
                <a:cxn ang="0">
                  <a:pos x="73" y="167"/>
                </a:cxn>
                <a:cxn ang="0">
                  <a:pos x="130" y="184"/>
                </a:cxn>
                <a:cxn ang="0">
                  <a:pos x="130" y="184"/>
                </a:cxn>
                <a:cxn ang="0">
                  <a:pos x="89" y="140"/>
                </a:cxn>
                <a:cxn ang="0">
                  <a:pos x="147" y="158"/>
                </a:cxn>
                <a:cxn ang="0">
                  <a:pos x="147" y="158"/>
                </a:cxn>
                <a:cxn ang="0">
                  <a:pos x="106" y="114"/>
                </a:cxn>
                <a:cxn ang="0">
                  <a:pos x="163" y="130"/>
                </a:cxn>
                <a:cxn ang="0">
                  <a:pos x="163" y="130"/>
                </a:cxn>
                <a:cxn ang="0">
                  <a:pos x="123" y="86"/>
                </a:cxn>
                <a:cxn ang="0">
                  <a:pos x="180" y="104"/>
                </a:cxn>
                <a:cxn ang="0">
                  <a:pos x="180" y="104"/>
                </a:cxn>
                <a:cxn ang="0">
                  <a:pos x="140" y="59"/>
                </a:cxn>
                <a:cxn ang="0">
                  <a:pos x="197" y="77"/>
                </a:cxn>
                <a:cxn ang="0">
                  <a:pos x="197" y="77"/>
                </a:cxn>
                <a:cxn ang="0">
                  <a:pos x="156" y="33"/>
                </a:cxn>
                <a:cxn ang="0">
                  <a:pos x="214" y="49"/>
                </a:cxn>
                <a:cxn ang="0">
                  <a:pos x="214" y="49"/>
                </a:cxn>
                <a:cxn ang="0">
                  <a:pos x="177" y="0"/>
                </a:cxn>
                <a:cxn ang="0">
                  <a:pos x="49" y="313"/>
                </a:cxn>
              </a:cxnLst>
              <a:rect l="0" t="0" r="r" b="b"/>
              <a:pathLst>
                <a:path w="226" h="313">
                  <a:moveTo>
                    <a:pt x="53" y="306"/>
                  </a:moveTo>
                  <a:lnTo>
                    <a:pt x="6" y="274"/>
                  </a:lnTo>
                  <a:lnTo>
                    <a:pt x="53" y="306"/>
                  </a:lnTo>
                  <a:close/>
                  <a:moveTo>
                    <a:pt x="63" y="292"/>
                  </a:moveTo>
                  <a:lnTo>
                    <a:pt x="14" y="260"/>
                  </a:lnTo>
                  <a:lnTo>
                    <a:pt x="63" y="292"/>
                  </a:lnTo>
                  <a:close/>
                  <a:moveTo>
                    <a:pt x="71" y="278"/>
                  </a:moveTo>
                  <a:lnTo>
                    <a:pt x="22" y="248"/>
                  </a:lnTo>
                  <a:lnTo>
                    <a:pt x="71" y="278"/>
                  </a:lnTo>
                  <a:close/>
                  <a:moveTo>
                    <a:pt x="80" y="265"/>
                  </a:moveTo>
                  <a:lnTo>
                    <a:pt x="30" y="234"/>
                  </a:lnTo>
                  <a:lnTo>
                    <a:pt x="80" y="265"/>
                  </a:lnTo>
                  <a:close/>
                  <a:moveTo>
                    <a:pt x="88" y="251"/>
                  </a:moveTo>
                  <a:lnTo>
                    <a:pt x="38" y="221"/>
                  </a:lnTo>
                  <a:lnTo>
                    <a:pt x="88" y="251"/>
                  </a:lnTo>
                  <a:close/>
                  <a:moveTo>
                    <a:pt x="96" y="237"/>
                  </a:moveTo>
                  <a:lnTo>
                    <a:pt x="47" y="207"/>
                  </a:lnTo>
                  <a:lnTo>
                    <a:pt x="96" y="237"/>
                  </a:lnTo>
                  <a:close/>
                  <a:moveTo>
                    <a:pt x="104" y="225"/>
                  </a:moveTo>
                  <a:lnTo>
                    <a:pt x="56" y="195"/>
                  </a:lnTo>
                  <a:lnTo>
                    <a:pt x="104" y="225"/>
                  </a:lnTo>
                  <a:close/>
                  <a:moveTo>
                    <a:pt x="112" y="211"/>
                  </a:moveTo>
                  <a:lnTo>
                    <a:pt x="64" y="181"/>
                  </a:lnTo>
                  <a:lnTo>
                    <a:pt x="112" y="211"/>
                  </a:lnTo>
                  <a:close/>
                  <a:moveTo>
                    <a:pt x="122" y="197"/>
                  </a:moveTo>
                  <a:lnTo>
                    <a:pt x="73" y="167"/>
                  </a:lnTo>
                  <a:lnTo>
                    <a:pt x="122" y="197"/>
                  </a:lnTo>
                  <a:close/>
                  <a:moveTo>
                    <a:pt x="130" y="184"/>
                  </a:moveTo>
                  <a:lnTo>
                    <a:pt x="81" y="153"/>
                  </a:lnTo>
                  <a:lnTo>
                    <a:pt x="130" y="184"/>
                  </a:lnTo>
                  <a:close/>
                  <a:moveTo>
                    <a:pt x="138" y="170"/>
                  </a:moveTo>
                  <a:lnTo>
                    <a:pt x="89" y="140"/>
                  </a:lnTo>
                  <a:lnTo>
                    <a:pt x="138" y="170"/>
                  </a:lnTo>
                  <a:close/>
                  <a:moveTo>
                    <a:pt x="147" y="158"/>
                  </a:moveTo>
                  <a:lnTo>
                    <a:pt x="97" y="126"/>
                  </a:lnTo>
                  <a:lnTo>
                    <a:pt x="147" y="158"/>
                  </a:lnTo>
                  <a:close/>
                  <a:moveTo>
                    <a:pt x="155" y="144"/>
                  </a:moveTo>
                  <a:lnTo>
                    <a:pt x="106" y="114"/>
                  </a:lnTo>
                  <a:lnTo>
                    <a:pt x="155" y="144"/>
                  </a:lnTo>
                  <a:close/>
                  <a:moveTo>
                    <a:pt x="163" y="130"/>
                  </a:moveTo>
                  <a:lnTo>
                    <a:pt x="115" y="100"/>
                  </a:lnTo>
                  <a:lnTo>
                    <a:pt x="163" y="130"/>
                  </a:lnTo>
                  <a:close/>
                  <a:moveTo>
                    <a:pt x="171" y="116"/>
                  </a:moveTo>
                  <a:lnTo>
                    <a:pt x="123" y="86"/>
                  </a:lnTo>
                  <a:lnTo>
                    <a:pt x="171" y="116"/>
                  </a:lnTo>
                  <a:close/>
                  <a:moveTo>
                    <a:pt x="180" y="104"/>
                  </a:moveTo>
                  <a:lnTo>
                    <a:pt x="132" y="73"/>
                  </a:lnTo>
                  <a:lnTo>
                    <a:pt x="180" y="104"/>
                  </a:lnTo>
                  <a:close/>
                  <a:moveTo>
                    <a:pt x="189" y="90"/>
                  </a:moveTo>
                  <a:lnTo>
                    <a:pt x="140" y="59"/>
                  </a:lnTo>
                  <a:lnTo>
                    <a:pt x="189" y="90"/>
                  </a:lnTo>
                  <a:close/>
                  <a:moveTo>
                    <a:pt x="197" y="77"/>
                  </a:moveTo>
                  <a:lnTo>
                    <a:pt x="148" y="47"/>
                  </a:lnTo>
                  <a:lnTo>
                    <a:pt x="197" y="77"/>
                  </a:lnTo>
                  <a:close/>
                  <a:moveTo>
                    <a:pt x="206" y="63"/>
                  </a:moveTo>
                  <a:lnTo>
                    <a:pt x="156" y="33"/>
                  </a:lnTo>
                  <a:lnTo>
                    <a:pt x="206" y="63"/>
                  </a:lnTo>
                  <a:close/>
                  <a:moveTo>
                    <a:pt x="214" y="49"/>
                  </a:moveTo>
                  <a:lnTo>
                    <a:pt x="164" y="19"/>
                  </a:lnTo>
                  <a:lnTo>
                    <a:pt x="214" y="49"/>
                  </a:lnTo>
                  <a:close/>
                  <a:moveTo>
                    <a:pt x="226" y="31"/>
                  </a:moveTo>
                  <a:lnTo>
                    <a:pt x="177" y="0"/>
                  </a:lnTo>
                  <a:lnTo>
                    <a:pt x="0" y="282"/>
                  </a:lnTo>
                  <a:lnTo>
                    <a:pt x="49" y="313"/>
                  </a:lnTo>
                  <a:lnTo>
                    <a:pt x="226" y="31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1" name="Line 78"/>
            <p:cNvSpPr>
              <a:spLocks noChangeAspect="1" noChangeShapeType="1"/>
            </p:cNvSpPr>
            <p:nvPr/>
          </p:nvSpPr>
          <p:spPr bwMode="auto">
            <a:xfrm rot="764365" flipH="1" flipV="1">
              <a:off x="5821363" y="2830513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2" name="Line 79"/>
            <p:cNvSpPr>
              <a:spLocks noChangeAspect="1" noChangeShapeType="1"/>
            </p:cNvSpPr>
            <p:nvPr/>
          </p:nvSpPr>
          <p:spPr bwMode="auto">
            <a:xfrm rot="764365" flipH="1" flipV="1">
              <a:off x="5829300" y="2822575"/>
              <a:ext cx="20638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3" name="Line 80"/>
            <p:cNvSpPr>
              <a:spLocks noChangeAspect="1" noChangeShapeType="1"/>
            </p:cNvSpPr>
            <p:nvPr/>
          </p:nvSpPr>
          <p:spPr bwMode="auto">
            <a:xfrm rot="764365" flipH="1" flipV="1">
              <a:off x="5835650" y="2819400"/>
              <a:ext cx="222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4" name="Line 81"/>
            <p:cNvSpPr>
              <a:spLocks noChangeAspect="1" noChangeShapeType="1"/>
            </p:cNvSpPr>
            <p:nvPr/>
          </p:nvSpPr>
          <p:spPr bwMode="auto">
            <a:xfrm rot="764365" flipH="1" flipV="1">
              <a:off x="5837238" y="2814638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5" name="Line 82"/>
            <p:cNvSpPr>
              <a:spLocks noChangeAspect="1" noChangeShapeType="1"/>
            </p:cNvSpPr>
            <p:nvPr/>
          </p:nvSpPr>
          <p:spPr bwMode="auto">
            <a:xfrm rot="764365" flipH="1" flipV="1">
              <a:off x="5843588" y="2806700"/>
              <a:ext cx="2540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6" name="Line 83"/>
            <p:cNvSpPr>
              <a:spLocks noChangeAspect="1" noChangeShapeType="1"/>
            </p:cNvSpPr>
            <p:nvPr/>
          </p:nvSpPr>
          <p:spPr bwMode="auto">
            <a:xfrm rot="764365" flipH="1" flipV="1">
              <a:off x="5848350" y="2800350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7" name="Line 84"/>
            <p:cNvSpPr>
              <a:spLocks noChangeAspect="1" noChangeShapeType="1"/>
            </p:cNvSpPr>
            <p:nvPr/>
          </p:nvSpPr>
          <p:spPr bwMode="auto">
            <a:xfrm rot="764365" flipH="1" flipV="1">
              <a:off x="5856288" y="2797175"/>
              <a:ext cx="238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8" name="Line 85"/>
            <p:cNvSpPr>
              <a:spLocks noChangeAspect="1" noChangeShapeType="1"/>
            </p:cNvSpPr>
            <p:nvPr/>
          </p:nvSpPr>
          <p:spPr bwMode="auto">
            <a:xfrm rot="764365" flipH="1" flipV="1">
              <a:off x="5862638" y="2789238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89" name="Line 86"/>
            <p:cNvSpPr>
              <a:spLocks noChangeAspect="1" noChangeShapeType="1"/>
            </p:cNvSpPr>
            <p:nvPr/>
          </p:nvSpPr>
          <p:spPr bwMode="auto">
            <a:xfrm rot="764365" flipH="1" flipV="1">
              <a:off x="5868988" y="2784475"/>
              <a:ext cx="2222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0" name="Line 87"/>
            <p:cNvSpPr>
              <a:spLocks noChangeAspect="1" noChangeShapeType="1"/>
            </p:cNvSpPr>
            <p:nvPr/>
          </p:nvSpPr>
          <p:spPr bwMode="auto">
            <a:xfrm rot="764365" flipH="1" flipV="1">
              <a:off x="5872163" y="2779713"/>
              <a:ext cx="2540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1" name="Line 88"/>
            <p:cNvSpPr>
              <a:spLocks noChangeAspect="1" noChangeShapeType="1"/>
            </p:cNvSpPr>
            <p:nvPr/>
          </p:nvSpPr>
          <p:spPr bwMode="auto">
            <a:xfrm rot="764365" flipH="1" flipV="1">
              <a:off x="5875338" y="2771775"/>
              <a:ext cx="28575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2" name="Line 89"/>
            <p:cNvSpPr>
              <a:spLocks noChangeAspect="1" noChangeShapeType="1"/>
            </p:cNvSpPr>
            <p:nvPr/>
          </p:nvSpPr>
          <p:spPr bwMode="auto">
            <a:xfrm rot="764365" flipH="1" flipV="1">
              <a:off x="5884863" y="2765425"/>
              <a:ext cx="25400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3" name="Line 90"/>
            <p:cNvSpPr>
              <a:spLocks noChangeAspect="1" noChangeShapeType="1"/>
            </p:cNvSpPr>
            <p:nvPr/>
          </p:nvSpPr>
          <p:spPr bwMode="auto">
            <a:xfrm rot="764365" flipH="1" flipV="1">
              <a:off x="5889625" y="2762250"/>
              <a:ext cx="23813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4" name="Line 91"/>
            <p:cNvSpPr>
              <a:spLocks noChangeAspect="1" noChangeShapeType="1"/>
            </p:cNvSpPr>
            <p:nvPr/>
          </p:nvSpPr>
          <p:spPr bwMode="auto">
            <a:xfrm rot="764365" flipH="1" flipV="1">
              <a:off x="5895975" y="2754313"/>
              <a:ext cx="23813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5" name="Line 92"/>
            <p:cNvSpPr>
              <a:spLocks noChangeAspect="1" noChangeShapeType="1"/>
            </p:cNvSpPr>
            <p:nvPr/>
          </p:nvSpPr>
          <p:spPr bwMode="auto">
            <a:xfrm rot="764365" flipH="1" flipV="1">
              <a:off x="5899150" y="2749550"/>
              <a:ext cx="25400" cy="15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6" name="Line 93"/>
            <p:cNvSpPr>
              <a:spLocks noChangeAspect="1" noChangeShapeType="1"/>
            </p:cNvSpPr>
            <p:nvPr/>
          </p:nvSpPr>
          <p:spPr bwMode="auto">
            <a:xfrm rot="764365" flipH="1" flipV="1">
              <a:off x="5907088" y="2744788"/>
              <a:ext cx="25400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7" name="Line 94"/>
            <p:cNvSpPr>
              <a:spLocks noChangeAspect="1" noChangeShapeType="1"/>
            </p:cNvSpPr>
            <p:nvPr/>
          </p:nvSpPr>
          <p:spPr bwMode="auto">
            <a:xfrm rot="764365" flipH="1" flipV="1">
              <a:off x="5913438" y="2736850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8" name="Line 95"/>
            <p:cNvSpPr>
              <a:spLocks noChangeAspect="1" noChangeShapeType="1"/>
            </p:cNvSpPr>
            <p:nvPr/>
          </p:nvSpPr>
          <p:spPr bwMode="auto">
            <a:xfrm rot="764365" flipH="1" flipV="1">
              <a:off x="5919788" y="2730500"/>
              <a:ext cx="23813" cy="174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99" name="Line 96"/>
            <p:cNvSpPr>
              <a:spLocks noChangeAspect="1" noChangeShapeType="1"/>
            </p:cNvSpPr>
            <p:nvPr/>
          </p:nvSpPr>
          <p:spPr bwMode="auto">
            <a:xfrm rot="764365" flipH="1" flipV="1">
              <a:off x="5922963" y="2727325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0" name="Line 97"/>
            <p:cNvSpPr>
              <a:spLocks noChangeAspect="1" noChangeShapeType="1"/>
            </p:cNvSpPr>
            <p:nvPr/>
          </p:nvSpPr>
          <p:spPr bwMode="auto">
            <a:xfrm rot="764365" flipH="1" flipV="1">
              <a:off x="5930900" y="2719388"/>
              <a:ext cx="26988" cy="14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1" name="Freeform 98"/>
            <p:cNvSpPr>
              <a:spLocks noChangeAspect="1"/>
            </p:cNvSpPr>
            <p:nvPr/>
          </p:nvSpPr>
          <p:spPr bwMode="auto">
            <a:xfrm rot="764365">
              <a:off x="5830888" y="2701925"/>
              <a:ext cx="115888" cy="160337"/>
            </a:xfrm>
            <a:custGeom>
              <a:avLst/>
              <a:gdLst/>
              <a:ahLst/>
              <a:cxnLst>
                <a:cxn ang="0">
                  <a:pos x="226" y="31"/>
                </a:cxn>
                <a:cxn ang="0">
                  <a:pos x="177" y="0"/>
                </a:cxn>
                <a:cxn ang="0">
                  <a:pos x="0" y="282"/>
                </a:cxn>
                <a:cxn ang="0">
                  <a:pos x="49" y="313"/>
                </a:cxn>
                <a:cxn ang="0">
                  <a:pos x="226" y="31"/>
                </a:cxn>
              </a:cxnLst>
              <a:rect l="0" t="0" r="r" b="b"/>
              <a:pathLst>
                <a:path w="226" h="313">
                  <a:moveTo>
                    <a:pt x="226" y="31"/>
                  </a:moveTo>
                  <a:lnTo>
                    <a:pt x="177" y="0"/>
                  </a:lnTo>
                  <a:lnTo>
                    <a:pt x="0" y="282"/>
                  </a:lnTo>
                  <a:lnTo>
                    <a:pt x="49" y="313"/>
                  </a:lnTo>
                  <a:lnTo>
                    <a:pt x="226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2" name="Freeform 99"/>
            <p:cNvSpPr>
              <a:spLocks noChangeAspect="1" noEditPoints="1"/>
            </p:cNvSpPr>
            <p:nvPr/>
          </p:nvSpPr>
          <p:spPr bwMode="auto">
            <a:xfrm rot="764365">
              <a:off x="5530850" y="2555875"/>
              <a:ext cx="719138" cy="460375"/>
            </a:xfrm>
            <a:custGeom>
              <a:avLst/>
              <a:gdLst/>
              <a:ahLst/>
              <a:cxnLst>
                <a:cxn ang="0">
                  <a:pos x="163" y="70"/>
                </a:cxn>
                <a:cxn ang="0">
                  <a:pos x="47" y="0"/>
                </a:cxn>
                <a:cxn ang="0">
                  <a:pos x="0" y="78"/>
                </a:cxn>
                <a:cxn ang="0">
                  <a:pos x="117" y="148"/>
                </a:cxn>
                <a:cxn ang="0">
                  <a:pos x="163" y="70"/>
                </a:cxn>
                <a:cxn ang="0">
                  <a:pos x="1417" y="821"/>
                </a:cxn>
                <a:cxn ang="0">
                  <a:pos x="1300" y="751"/>
                </a:cxn>
                <a:cxn ang="0">
                  <a:pos x="1254" y="828"/>
                </a:cxn>
                <a:cxn ang="0">
                  <a:pos x="1370" y="898"/>
                </a:cxn>
                <a:cxn ang="0">
                  <a:pos x="1417" y="821"/>
                </a:cxn>
              </a:cxnLst>
              <a:rect l="0" t="0" r="r" b="b"/>
              <a:pathLst>
                <a:path w="1417" h="898">
                  <a:moveTo>
                    <a:pt x="163" y="70"/>
                  </a:moveTo>
                  <a:lnTo>
                    <a:pt x="47" y="0"/>
                  </a:lnTo>
                  <a:lnTo>
                    <a:pt x="0" y="78"/>
                  </a:lnTo>
                  <a:lnTo>
                    <a:pt x="117" y="148"/>
                  </a:lnTo>
                  <a:lnTo>
                    <a:pt x="163" y="70"/>
                  </a:lnTo>
                  <a:close/>
                  <a:moveTo>
                    <a:pt x="1417" y="821"/>
                  </a:moveTo>
                  <a:lnTo>
                    <a:pt x="1300" y="751"/>
                  </a:lnTo>
                  <a:lnTo>
                    <a:pt x="1254" y="828"/>
                  </a:lnTo>
                  <a:lnTo>
                    <a:pt x="1370" y="898"/>
                  </a:lnTo>
                  <a:lnTo>
                    <a:pt x="1417" y="82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3" name="Freeform 100"/>
            <p:cNvSpPr>
              <a:spLocks noChangeAspect="1"/>
            </p:cNvSpPr>
            <p:nvPr/>
          </p:nvSpPr>
          <p:spPr bwMode="auto">
            <a:xfrm rot="764365">
              <a:off x="5584201" y="2486650"/>
              <a:ext cx="80963" cy="74612"/>
            </a:xfrm>
            <a:custGeom>
              <a:avLst/>
              <a:gdLst/>
              <a:ahLst/>
              <a:cxnLst>
                <a:cxn ang="0">
                  <a:pos x="163" y="70"/>
                </a:cxn>
                <a:cxn ang="0">
                  <a:pos x="47" y="0"/>
                </a:cxn>
                <a:cxn ang="0">
                  <a:pos x="0" y="78"/>
                </a:cxn>
                <a:cxn ang="0">
                  <a:pos x="117" y="148"/>
                </a:cxn>
                <a:cxn ang="0">
                  <a:pos x="163" y="70"/>
                </a:cxn>
              </a:cxnLst>
              <a:rect l="0" t="0" r="r" b="b"/>
              <a:pathLst>
                <a:path w="163" h="148">
                  <a:moveTo>
                    <a:pt x="163" y="70"/>
                  </a:moveTo>
                  <a:lnTo>
                    <a:pt x="47" y="0"/>
                  </a:lnTo>
                  <a:lnTo>
                    <a:pt x="0" y="78"/>
                  </a:lnTo>
                  <a:lnTo>
                    <a:pt x="117" y="148"/>
                  </a:lnTo>
                  <a:lnTo>
                    <a:pt x="163" y="7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4" name="Freeform 101"/>
            <p:cNvSpPr>
              <a:spLocks noChangeAspect="1"/>
            </p:cNvSpPr>
            <p:nvPr/>
          </p:nvSpPr>
          <p:spPr bwMode="auto">
            <a:xfrm rot="764365">
              <a:off x="6112500" y="3007688"/>
              <a:ext cx="84138" cy="76200"/>
            </a:xfrm>
            <a:custGeom>
              <a:avLst/>
              <a:gdLst/>
              <a:ahLst/>
              <a:cxnLst>
                <a:cxn ang="0">
                  <a:pos x="163" y="70"/>
                </a:cxn>
                <a:cxn ang="0">
                  <a:pos x="46" y="0"/>
                </a:cxn>
                <a:cxn ang="0">
                  <a:pos x="0" y="77"/>
                </a:cxn>
                <a:cxn ang="0">
                  <a:pos x="116" y="147"/>
                </a:cxn>
                <a:cxn ang="0">
                  <a:pos x="163" y="70"/>
                </a:cxn>
              </a:cxnLst>
              <a:rect l="0" t="0" r="r" b="b"/>
              <a:pathLst>
                <a:path w="163" h="147">
                  <a:moveTo>
                    <a:pt x="163" y="70"/>
                  </a:moveTo>
                  <a:lnTo>
                    <a:pt x="46" y="0"/>
                  </a:lnTo>
                  <a:lnTo>
                    <a:pt x="0" y="77"/>
                  </a:lnTo>
                  <a:lnTo>
                    <a:pt x="116" y="147"/>
                  </a:lnTo>
                  <a:lnTo>
                    <a:pt x="163" y="7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5" name="Freeform 102"/>
            <p:cNvSpPr>
              <a:spLocks noChangeAspect="1"/>
            </p:cNvSpPr>
            <p:nvPr/>
          </p:nvSpPr>
          <p:spPr bwMode="auto">
            <a:xfrm rot="764365">
              <a:off x="6281738" y="2319338"/>
              <a:ext cx="41275" cy="42862"/>
            </a:xfrm>
            <a:custGeom>
              <a:avLst/>
              <a:gdLst/>
              <a:ahLst/>
              <a:cxnLst>
                <a:cxn ang="0">
                  <a:pos x="81" y="35"/>
                </a:cxn>
                <a:cxn ang="0">
                  <a:pos x="43" y="83"/>
                </a:cxn>
                <a:cxn ang="0">
                  <a:pos x="0" y="58"/>
                </a:cxn>
                <a:cxn ang="0">
                  <a:pos x="26" y="0"/>
                </a:cxn>
                <a:cxn ang="0">
                  <a:pos x="81" y="35"/>
                </a:cxn>
              </a:cxnLst>
              <a:rect l="0" t="0" r="r" b="b"/>
              <a:pathLst>
                <a:path w="81" h="83">
                  <a:moveTo>
                    <a:pt x="81" y="35"/>
                  </a:moveTo>
                  <a:lnTo>
                    <a:pt x="43" y="83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81" y="35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6" name="Freeform 103"/>
            <p:cNvSpPr>
              <a:spLocks noChangeAspect="1"/>
            </p:cNvSpPr>
            <p:nvPr/>
          </p:nvSpPr>
          <p:spPr bwMode="auto">
            <a:xfrm rot="764365">
              <a:off x="6281738" y="2319338"/>
              <a:ext cx="41275" cy="42862"/>
            </a:xfrm>
            <a:custGeom>
              <a:avLst/>
              <a:gdLst/>
              <a:ahLst/>
              <a:cxnLst>
                <a:cxn ang="0">
                  <a:pos x="81" y="35"/>
                </a:cxn>
                <a:cxn ang="0">
                  <a:pos x="43" y="83"/>
                </a:cxn>
                <a:cxn ang="0">
                  <a:pos x="0" y="58"/>
                </a:cxn>
                <a:cxn ang="0">
                  <a:pos x="26" y="0"/>
                </a:cxn>
                <a:cxn ang="0">
                  <a:pos x="81" y="35"/>
                </a:cxn>
              </a:cxnLst>
              <a:rect l="0" t="0" r="r" b="b"/>
              <a:pathLst>
                <a:path w="81" h="83">
                  <a:moveTo>
                    <a:pt x="81" y="35"/>
                  </a:moveTo>
                  <a:lnTo>
                    <a:pt x="43" y="83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81" y="3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7" name="Freeform 104"/>
            <p:cNvSpPr>
              <a:spLocks noChangeAspect="1"/>
            </p:cNvSpPr>
            <p:nvPr/>
          </p:nvSpPr>
          <p:spPr bwMode="auto">
            <a:xfrm rot="764365">
              <a:off x="6296025" y="2316163"/>
              <a:ext cx="36513" cy="23812"/>
            </a:xfrm>
            <a:custGeom>
              <a:avLst/>
              <a:gdLst/>
              <a:ahLst/>
              <a:cxnLst>
                <a:cxn ang="0">
                  <a:pos x="72" y="38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66" y="49"/>
                </a:cxn>
                <a:cxn ang="0">
                  <a:pos x="72" y="38"/>
                </a:cxn>
              </a:cxnLst>
              <a:rect l="0" t="0" r="r" b="b"/>
              <a:pathLst>
                <a:path w="72" h="49">
                  <a:moveTo>
                    <a:pt x="72" y="38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66" y="49"/>
                  </a:lnTo>
                  <a:lnTo>
                    <a:pt x="72" y="38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8" name="Freeform 105"/>
            <p:cNvSpPr>
              <a:spLocks noChangeAspect="1"/>
            </p:cNvSpPr>
            <p:nvPr/>
          </p:nvSpPr>
          <p:spPr bwMode="auto">
            <a:xfrm rot="764365">
              <a:off x="6296025" y="2316163"/>
              <a:ext cx="36513" cy="23812"/>
            </a:xfrm>
            <a:custGeom>
              <a:avLst/>
              <a:gdLst/>
              <a:ahLst/>
              <a:cxnLst>
                <a:cxn ang="0">
                  <a:pos x="72" y="38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66" y="49"/>
                </a:cxn>
                <a:cxn ang="0">
                  <a:pos x="72" y="38"/>
                </a:cxn>
              </a:cxnLst>
              <a:rect l="0" t="0" r="r" b="b"/>
              <a:pathLst>
                <a:path w="72" h="49">
                  <a:moveTo>
                    <a:pt x="72" y="38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66" y="49"/>
                  </a:lnTo>
                  <a:lnTo>
                    <a:pt x="72" y="3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09" name="Freeform 106"/>
            <p:cNvSpPr>
              <a:spLocks noChangeAspect="1"/>
            </p:cNvSpPr>
            <p:nvPr/>
          </p:nvSpPr>
          <p:spPr bwMode="auto">
            <a:xfrm rot="764365">
              <a:off x="6297613" y="2236788"/>
              <a:ext cx="100013" cy="112712"/>
            </a:xfrm>
            <a:custGeom>
              <a:avLst/>
              <a:gdLst/>
              <a:ahLst/>
              <a:cxnLst>
                <a:cxn ang="0">
                  <a:pos x="196" y="62"/>
                </a:cxn>
                <a:cxn ang="0">
                  <a:pos x="93" y="0"/>
                </a:cxn>
                <a:cxn ang="0">
                  <a:pos x="0" y="155"/>
                </a:cxn>
                <a:cxn ang="0">
                  <a:pos x="103" y="217"/>
                </a:cxn>
                <a:cxn ang="0">
                  <a:pos x="196" y="62"/>
                </a:cxn>
              </a:cxnLst>
              <a:rect l="0" t="0" r="r" b="b"/>
              <a:pathLst>
                <a:path w="196" h="217">
                  <a:moveTo>
                    <a:pt x="196" y="62"/>
                  </a:moveTo>
                  <a:lnTo>
                    <a:pt x="93" y="0"/>
                  </a:lnTo>
                  <a:lnTo>
                    <a:pt x="0" y="155"/>
                  </a:lnTo>
                  <a:lnTo>
                    <a:pt x="103" y="217"/>
                  </a:lnTo>
                  <a:lnTo>
                    <a:pt x="196" y="62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0" name="Freeform 107"/>
            <p:cNvSpPr>
              <a:spLocks noChangeAspect="1"/>
            </p:cNvSpPr>
            <p:nvPr/>
          </p:nvSpPr>
          <p:spPr bwMode="auto">
            <a:xfrm rot="764365">
              <a:off x="6297613" y="2236788"/>
              <a:ext cx="100013" cy="112712"/>
            </a:xfrm>
            <a:custGeom>
              <a:avLst/>
              <a:gdLst/>
              <a:ahLst/>
              <a:cxnLst>
                <a:cxn ang="0">
                  <a:pos x="196" y="62"/>
                </a:cxn>
                <a:cxn ang="0">
                  <a:pos x="93" y="0"/>
                </a:cxn>
                <a:cxn ang="0">
                  <a:pos x="0" y="155"/>
                </a:cxn>
                <a:cxn ang="0">
                  <a:pos x="103" y="217"/>
                </a:cxn>
                <a:cxn ang="0">
                  <a:pos x="196" y="62"/>
                </a:cxn>
              </a:cxnLst>
              <a:rect l="0" t="0" r="r" b="b"/>
              <a:pathLst>
                <a:path w="196" h="217">
                  <a:moveTo>
                    <a:pt x="196" y="62"/>
                  </a:moveTo>
                  <a:lnTo>
                    <a:pt x="93" y="0"/>
                  </a:lnTo>
                  <a:lnTo>
                    <a:pt x="0" y="155"/>
                  </a:lnTo>
                  <a:lnTo>
                    <a:pt x="103" y="217"/>
                  </a:lnTo>
                  <a:lnTo>
                    <a:pt x="196" y="6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1" name="Line 108"/>
            <p:cNvSpPr>
              <a:spLocks noChangeAspect="1" noChangeShapeType="1"/>
            </p:cNvSpPr>
            <p:nvPr/>
          </p:nvSpPr>
          <p:spPr bwMode="auto">
            <a:xfrm rot="764365" flipH="1">
              <a:off x="6340475" y="2268538"/>
              <a:ext cx="46038" cy="793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2" name="Line 109"/>
            <p:cNvSpPr>
              <a:spLocks noChangeAspect="1" noChangeShapeType="1"/>
            </p:cNvSpPr>
            <p:nvPr/>
          </p:nvSpPr>
          <p:spPr bwMode="auto">
            <a:xfrm rot="764365" flipH="1">
              <a:off x="6329363" y="2259013"/>
              <a:ext cx="47625" cy="777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3" name="Line 110"/>
            <p:cNvSpPr>
              <a:spLocks noChangeAspect="1" noChangeShapeType="1"/>
            </p:cNvSpPr>
            <p:nvPr/>
          </p:nvSpPr>
          <p:spPr bwMode="auto">
            <a:xfrm rot="764365" flipH="1">
              <a:off x="6318250" y="2249488"/>
              <a:ext cx="47625" cy="793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4" name="Line 111"/>
            <p:cNvSpPr>
              <a:spLocks noChangeAspect="1" noChangeShapeType="1"/>
            </p:cNvSpPr>
            <p:nvPr/>
          </p:nvSpPr>
          <p:spPr bwMode="auto">
            <a:xfrm rot="764365" flipH="1">
              <a:off x="6310313" y="2238375"/>
              <a:ext cx="46038" cy="793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5" name="Freeform 112"/>
            <p:cNvSpPr>
              <a:spLocks noChangeAspect="1"/>
            </p:cNvSpPr>
            <p:nvPr/>
          </p:nvSpPr>
          <p:spPr bwMode="auto">
            <a:xfrm rot="764365">
              <a:off x="6176963" y="2336800"/>
              <a:ext cx="104775" cy="157162"/>
            </a:xfrm>
            <a:custGeom>
              <a:avLst/>
              <a:gdLst/>
              <a:ahLst/>
              <a:cxnLst>
                <a:cxn ang="0">
                  <a:pos x="31" y="303"/>
                </a:cxn>
                <a:cxn ang="0">
                  <a:pos x="0" y="285"/>
                </a:cxn>
                <a:cxn ang="0">
                  <a:pos x="173" y="0"/>
                </a:cxn>
                <a:cxn ang="0">
                  <a:pos x="202" y="17"/>
                </a:cxn>
                <a:cxn ang="0">
                  <a:pos x="31" y="303"/>
                </a:cxn>
              </a:cxnLst>
              <a:rect l="0" t="0" r="r" b="b"/>
              <a:pathLst>
                <a:path w="202" h="303">
                  <a:moveTo>
                    <a:pt x="31" y="303"/>
                  </a:moveTo>
                  <a:lnTo>
                    <a:pt x="0" y="285"/>
                  </a:lnTo>
                  <a:lnTo>
                    <a:pt x="173" y="0"/>
                  </a:lnTo>
                  <a:lnTo>
                    <a:pt x="202" y="17"/>
                  </a:lnTo>
                  <a:lnTo>
                    <a:pt x="31" y="303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6" name="Freeform 113"/>
            <p:cNvSpPr>
              <a:spLocks noChangeAspect="1"/>
            </p:cNvSpPr>
            <p:nvPr/>
          </p:nvSpPr>
          <p:spPr bwMode="auto">
            <a:xfrm rot="764365">
              <a:off x="6176963" y="2336800"/>
              <a:ext cx="104775" cy="157162"/>
            </a:xfrm>
            <a:custGeom>
              <a:avLst/>
              <a:gdLst/>
              <a:ahLst/>
              <a:cxnLst>
                <a:cxn ang="0">
                  <a:pos x="31" y="303"/>
                </a:cxn>
                <a:cxn ang="0">
                  <a:pos x="0" y="285"/>
                </a:cxn>
                <a:cxn ang="0">
                  <a:pos x="173" y="0"/>
                </a:cxn>
                <a:cxn ang="0">
                  <a:pos x="202" y="17"/>
                </a:cxn>
                <a:cxn ang="0">
                  <a:pos x="31" y="303"/>
                </a:cxn>
              </a:cxnLst>
              <a:rect l="0" t="0" r="r" b="b"/>
              <a:pathLst>
                <a:path w="202" h="303">
                  <a:moveTo>
                    <a:pt x="31" y="303"/>
                  </a:moveTo>
                  <a:lnTo>
                    <a:pt x="0" y="285"/>
                  </a:lnTo>
                  <a:lnTo>
                    <a:pt x="173" y="0"/>
                  </a:lnTo>
                  <a:lnTo>
                    <a:pt x="202" y="17"/>
                  </a:lnTo>
                  <a:lnTo>
                    <a:pt x="31" y="30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7" name="Freeform 114"/>
            <p:cNvSpPr>
              <a:spLocks noChangeAspect="1"/>
            </p:cNvSpPr>
            <p:nvPr/>
          </p:nvSpPr>
          <p:spPr bwMode="auto">
            <a:xfrm rot="764365">
              <a:off x="6180138" y="2489200"/>
              <a:ext cx="34925" cy="25400"/>
            </a:xfrm>
            <a:custGeom>
              <a:avLst/>
              <a:gdLst/>
              <a:ahLst/>
              <a:cxnLst>
                <a:cxn ang="0">
                  <a:pos x="15" y="50"/>
                </a:cxn>
                <a:cxn ang="0">
                  <a:pos x="27" y="43"/>
                </a:cxn>
                <a:cxn ang="0">
                  <a:pos x="38" y="38"/>
                </a:cxn>
                <a:cxn ang="0">
                  <a:pos x="46" y="31"/>
                </a:cxn>
                <a:cxn ang="0">
                  <a:pos x="54" y="25"/>
                </a:cxn>
                <a:cxn ang="0">
                  <a:pos x="60" y="20"/>
                </a:cxn>
                <a:cxn ang="0">
                  <a:pos x="63" y="16"/>
                </a:cxn>
                <a:cxn ang="0">
                  <a:pos x="65" y="10"/>
                </a:cxn>
                <a:cxn ang="0">
                  <a:pos x="65" y="7"/>
                </a:cxn>
                <a:cxn ang="0">
                  <a:pos x="63" y="5"/>
                </a:cxn>
                <a:cxn ang="0">
                  <a:pos x="60" y="2"/>
                </a:cxn>
                <a:cxn ang="0">
                  <a:pos x="54" y="0"/>
                </a:cxn>
                <a:cxn ang="0">
                  <a:pos x="46" y="0"/>
                </a:cxn>
                <a:cxn ang="0">
                  <a:pos x="38" y="2"/>
                </a:cxn>
                <a:cxn ang="0">
                  <a:pos x="27" y="5"/>
                </a:cxn>
                <a:cxn ang="0">
                  <a:pos x="15" y="9"/>
                </a:cxn>
                <a:cxn ang="0">
                  <a:pos x="0" y="13"/>
                </a:cxn>
                <a:cxn ang="0">
                  <a:pos x="1" y="17"/>
                </a:cxn>
                <a:cxn ang="0">
                  <a:pos x="2" y="21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4" y="33"/>
                </a:cxn>
                <a:cxn ang="0">
                  <a:pos x="4" y="38"/>
                </a:cxn>
                <a:cxn ang="0">
                  <a:pos x="4" y="42"/>
                </a:cxn>
                <a:cxn ang="0">
                  <a:pos x="4" y="47"/>
                </a:cxn>
                <a:cxn ang="0">
                  <a:pos x="15" y="50"/>
                </a:cxn>
              </a:cxnLst>
              <a:rect l="0" t="0" r="r" b="b"/>
              <a:pathLst>
                <a:path w="65" h="50">
                  <a:moveTo>
                    <a:pt x="15" y="50"/>
                  </a:moveTo>
                  <a:lnTo>
                    <a:pt x="27" y="43"/>
                  </a:lnTo>
                  <a:lnTo>
                    <a:pt x="38" y="38"/>
                  </a:lnTo>
                  <a:lnTo>
                    <a:pt x="46" y="31"/>
                  </a:lnTo>
                  <a:lnTo>
                    <a:pt x="54" y="25"/>
                  </a:lnTo>
                  <a:lnTo>
                    <a:pt x="60" y="20"/>
                  </a:lnTo>
                  <a:lnTo>
                    <a:pt x="63" y="16"/>
                  </a:lnTo>
                  <a:lnTo>
                    <a:pt x="65" y="10"/>
                  </a:lnTo>
                  <a:lnTo>
                    <a:pt x="65" y="7"/>
                  </a:lnTo>
                  <a:lnTo>
                    <a:pt x="63" y="5"/>
                  </a:lnTo>
                  <a:lnTo>
                    <a:pt x="60" y="2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38" y="2"/>
                  </a:lnTo>
                  <a:lnTo>
                    <a:pt x="27" y="5"/>
                  </a:lnTo>
                  <a:lnTo>
                    <a:pt x="15" y="9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15" y="5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8" name="Freeform 115"/>
            <p:cNvSpPr>
              <a:spLocks noChangeAspect="1"/>
            </p:cNvSpPr>
            <p:nvPr/>
          </p:nvSpPr>
          <p:spPr bwMode="auto">
            <a:xfrm rot="764365">
              <a:off x="6180138" y="2489200"/>
              <a:ext cx="34925" cy="25400"/>
            </a:xfrm>
            <a:custGeom>
              <a:avLst/>
              <a:gdLst/>
              <a:ahLst/>
              <a:cxnLst>
                <a:cxn ang="0">
                  <a:pos x="15" y="50"/>
                </a:cxn>
                <a:cxn ang="0">
                  <a:pos x="27" y="43"/>
                </a:cxn>
                <a:cxn ang="0">
                  <a:pos x="38" y="38"/>
                </a:cxn>
                <a:cxn ang="0">
                  <a:pos x="46" y="31"/>
                </a:cxn>
                <a:cxn ang="0">
                  <a:pos x="54" y="25"/>
                </a:cxn>
                <a:cxn ang="0">
                  <a:pos x="60" y="20"/>
                </a:cxn>
                <a:cxn ang="0">
                  <a:pos x="63" y="16"/>
                </a:cxn>
                <a:cxn ang="0">
                  <a:pos x="65" y="10"/>
                </a:cxn>
                <a:cxn ang="0">
                  <a:pos x="65" y="7"/>
                </a:cxn>
                <a:cxn ang="0">
                  <a:pos x="63" y="5"/>
                </a:cxn>
                <a:cxn ang="0">
                  <a:pos x="60" y="2"/>
                </a:cxn>
                <a:cxn ang="0">
                  <a:pos x="54" y="0"/>
                </a:cxn>
                <a:cxn ang="0">
                  <a:pos x="46" y="0"/>
                </a:cxn>
                <a:cxn ang="0">
                  <a:pos x="38" y="2"/>
                </a:cxn>
                <a:cxn ang="0">
                  <a:pos x="27" y="5"/>
                </a:cxn>
                <a:cxn ang="0">
                  <a:pos x="15" y="9"/>
                </a:cxn>
                <a:cxn ang="0">
                  <a:pos x="0" y="13"/>
                </a:cxn>
                <a:cxn ang="0">
                  <a:pos x="1" y="17"/>
                </a:cxn>
                <a:cxn ang="0">
                  <a:pos x="2" y="21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4" y="33"/>
                </a:cxn>
                <a:cxn ang="0">
                  <a:pos x="4" y="38"/>
                </a:cxn>
                <a:cxn ang="0">
                  <a:pos x="4" y="42"/>
                </a:cxn>
                <a:cxn ang="0">
                  <a:pos x="4" y="47"/>
                </a:cxn>
                <a:cxn ang="0">
                  <a:pos x="15" y="50"/>
                </a:cxn>
              </a:cxnLst>
              <a:rect l="0" t="0" r="r" b="b"/>
              <a:pathLst>
                <a:path w="65" h="50">
                  <a:moveTo>
                    <a:pt x="15" y="50"/>
                  </a:moveTo>
                  <a:lnTo>
                    <a:pt x="27" y="43"/>
                  </a:lnTo>
                  <a:lnTo>
                    <a:pt x="38" y="38"/>
                  </a:lnTo>
                  <a:lnTo>
                    <a:pt x="46" y="31"/>
                  </a:lnTo>
                  <a:lnTo>
                    <a:pt x="54" y="25"/>
                  </a:lnTo>
                  <a:lnTo>
                    <a:pt x="60" y="20"/>
                  </a:lnTo>
                  <a:lnTo>
                    <a:pt x="63" y="16"/>
                  </a:lnTo>
                  <a:lnTo>
                    <a:pt x="65" y="10"/>
                  </a:lnTo>
                  <a:lnTo>
                    <a:pt x="65" y="7"/>
                  </a:lnTo>
                  <a:lnTo>
                    <a:pt x="63" y="5"/>
                  </a:lnTo>
                  <a:lnTo>
                    <a:pt x="60" y="2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38" y="2"/>
                  </a:lnTo>
                  <a:lnTo>
                    <a:pt x="27" y="5"/>
                  </a:lnTo>
                  <a:lnTo>
                    <a:pt x="15" y="9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15" y="5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19" name="Freeform 116"/>
            <p:cNvSpPr>
              <a:spLocks noChangeAspect="1"/>
            </p:cNvSpPr>
            <p:nvPr/>
          </p:nvSpPr>
          <p:spPr bwMode="auto">
            <a:xfrm rot="764365">
              <a:off x="6140450" y="2435225"/>
              <a:ext cx="20638" cy="381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0" y="51"/>
                </a:cxn>
                <a:cxn ang="0">
                  <a:pos x="0" y="38"/>
                </a:cxn>
                <a:cxn ang="0">
                  <a:pos x="1" y="27"/>
                </a:cxn>
                <a:cxn ang="0">
                  <a:pos x="2" y="18"/>
                </a:cxn>
                <a:cxn ang="0">
                  <a:pos x="5" y="11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2" y="3"/>
                </a:cxn>
                <a:cxn ang="0">
                  <a:pos x="24" y="7"/>
                </a:cxn>
                <a:cxn ang="0">
                  <a:pos x="28" y="14"/>
                </a:cxn>
                <a:cxn ang="0">
                  <a:pos x="31" y="22"/>
                </a:cxn>
                <a:cxn ang="0">
                  <a:pos x="35" y="33"/>
                </a:cxn>
                <a:cxn ang="0">
                  <a:pos x="38" y="45"/>
                </a:cxn>
                <a:cxn ang="0">
                  <a:pos x="39" y="62"/>
                </a:cxn>
                <a:cxn ang="0">
                  <a:pos x="35" y="62"/>
                </a:cxn>
                <a:cxn ang="0">
                  <a:pos x="31" y="63"/>
                </a:cxn>
                <a:cxn ang="0">
                  <a:pos x="26" y="64"/>
                </a:cxn>
                <a:cxn ang="0">
                  <a:pos x="20" y="67"/>
                </a:cxn>
                <a:cxn ang="0">
                  <a:pos x="15" y="70"/>
                </a:cxn>
                <a:cxn ang="0">
                  <a:pos x="11" y="71"/>
                </a:cxn>
                <a:cxn ang="0">
                  <a:pos x="8" y="73"/>
                </a:cxn>
                <a:cxn ang="0">
                  <a:pos x="7" y="73"/>
                </a:cxn>
                <a:cxn ang="0">
                  <a:pos x="0" y="64"/>
                </a:cxn>
              </a:cxnLst>
              <a:rect l="0" t="0" r="r" b="b"/>
              <a:pathLst>
                <a:path w="39" h="73">
                  <a:moveTo>
                    <a:pt x="0" y="64"/>
                  </a:moveTo>
                  <a:lnTo>
                    <a:pt x="0" y="51"/>
                  </a:lnTo>
                  <a:lnTo>
                    <a:pt x="0" y="38"/>
                  </a:lnTo>
                  <a:lnTo>
                    <a:pt x="1" y="27"/>
                  </a:lnTo>
                  <a:lnTo>
                    <a:pt x="2" y="18"/>
                  </a:lnTo>
                  <a:lnTo>
                    <a:pt x="5" y="11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4" y="7"/>
                  </a:lnTo>
                  <a:lnTo>
                    <a:pt x="28" y="14"/>
                  </a:lnTo>
                  <a:lnTo>
                    <a:pt x="31" y="22"/>
                  </a:lnTo>
                  <a:lnTo>
                    <a:pt x="35" y="33"/>
                  </a:lnTo>
                  <a:lnTo>
                    <a:pt x="38" y="45"/>
                  </a:lnTo>
                  <a:lnTo>
                    <a:pt x="39" y="62"/>
                  </a:lnTo>
                  <a:lnTo>
                    <a:pt x="35" y="62"/>
                  </a:lnTo>
                  <a:lnTo>
                    <a:pt x="31" y="63"/>
                  </a:lnTo>
                  <a:lnTo>
                    <a:pt x="26" y="64"/>
                  </a:lnTo>
                  <a:lnTo>
                    <a:pt x="20" y="67"/>
                  </a:lnTo>
                  <a:lnTo>
                    <a:pt x="15" y="70"/>
                  </a:lnTo>
                  <a:lnTo>
                    <a:pt x="11" y="71"/>
                  </a:lnTo>
                  <a:lnTo>
                    <a:pt x="8" y="73"/>
                  </a:lnTo>
                  <a:lnTo>
                    <a:pt x="7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0" name="Freeform 117"/>
            <p:cNvSpPr>
              <a:spLocks noChangeAspect="1"/>
            </p:cNvSpPr>
            <p:nvPr/>
          </p:nvSpPr>
          <p:spPr bwMode="auto">
            <a:xfrm rot="764365">
              <a:off x="6140450" y="2435225"/>
              <a:ext cx="20638" cy="381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0" y="51"/>
                </a:cxn>
                <a:cxn ang="0">
                  <a:pos x="0" y="38"/>
                </a:cxn>
                <a:cxn ang="0">
                  <a:pos x="1" y="27"/>
                </a:cxn>
                <a:cxn ang="0">
                  <a:pos x="2" y="18"/>
                </a:cxn>
                <a:cxn ang="0">
                  <a:pos x="5" y="11"/>
                </a:cxn>
                <a:cxn ang="0">
                  <a:pos x="8" y="5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2" y="3"/>
                </a:cxn>
                <a:cxn ang="0">
                  <a:pos x="24" y="7"/>
                </a:cxn>
                <a:cxn ang="0">
                  <a:pos x="28" y="14"/>
                </a:cxn>
                <a:cxn ang="0">
                  <a:pos x="31" y="22"/>
                </a:cxn>
                <a:cxn ang="0">
                  <a:pos x="35" y="33"/>
                </a:cxn>
                <a:cxn ang="0">
                  <a:pos x="38" y="45"/>
                </a:cxn>
                <a:cxn ang="0">
                  <a:pos x="39" y="62"/>
                </a:cxn>
                <a:cxn ang="0">
                  <a:pos x="35" y="62"/>
                </a:cxn>
                <a:cxn ang="0">
                  <a:pos x="31" y="63"/>
                </a:cxn>
                <a:cxn ang="0">
                  <a:pos x="26" y="64"/>
                </a:cxn>
                <a:cxn ang="0">
                  <a:pos x="20" y="67"/>
                </a:cxn>
                <a:cxn ang="0">
                  <a:pos x="15" y="70"/>
                </a:cxn>
                <a:cxn ang="0">
                  <a:pos x="11" y="71"/>
                </a:cxn>
                <a:cxn ang="0">
                  <a:pos x="8" y="73"/>
                </a:cxn>
                <a:cxn ang="0">
                  <a:pos x="7" y="73"/>
                </a:cxn>
                <a:cxn ang="0">
                  <a:pos x="0" y="64"/>
                </a:cxn>
              </a:cxnLst>
              <a:rect l="0" t="0" r="r" b="b"/>
              <a:pathLst>
                <a:path w="39" h="73">
                  <a:moveTo>
                    <a:pt x="0" y="64"/>
                  </a:moveTo>
                  <a:lnTo>
                    <a:pt x="0" y="51"/>
                  </a:lnTo>
                  <a:lnTo>
                    <a:pt x="0" y="38"/>
                  </a:lnTo>
                  <a:lnTo>
                    <a:pt x="1" y="27"/>
                  </a:lnTo>
                  <a:lnTo>
                    <a:pt x="2" y="18"/>
                  </a:lnTo>
                  <a:lnTo>
                    <a:pt x="5" y="11"/>
                  </a:lnTo>
                  <a:lnTo>
                    <a:pt x="8" y="5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4" y="7"/>
                  </a:lnTo>
                  <a:lnTo>
                    <a:pt x="28" y="14"/>
                  </a:lnTo>
                  <a:lnTo>
                    <a:pt x="31" y="22"/>
                  </a:lnTo>
                  <a:lnTo>
                    <a:pt x="35" y="33"/>
                  </a:lnTo>
                  <a:lnTo>
                    <a:pt x="38" y="45"/>
                  </a:lnTo>
                  <a:lnTo>
                    <a:pt x="39" y="62"/>
                  </a:lnTo>
                  <a:lnTo>
                    <a:pt x="35" y="62"/>
                  </a:lnTo>
                  <a:lnTo>
                    <a:pt x="31" y="63"/>
                  </a:lnTo>
                  <a:lnTo>
                    <a:pt x="26" y="64"/>
                  </a:lnTo>
                  <a:lnTo>
                    <a:pt x="20" y="67"/>
                  </a:lnTo>
                  <a:lnTo>
                    <a:pt x="15" y="70"/>
                  </a:lnTo>
                  <a:lnTo>
                    <a:pt x="11" y="71"/>
                  </a:lnTo>
                  <a:lnTo>
                    <a:pt x="8" y="73"/>
                  </a:lnTo>
                  <a:lnTo>
                    <a:pt x="7" y="73"/>
                  </a:lnTo>
                  <a:lnTo>
                    <a:pt x="0" y="6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1" name="Freeform 118"/>
            <p:cNvSpPr>
              <a:spLocks noChangeAspect="1" noEditPoints="1"/>
            </p:cNvSpPr>
            <p:nvPr/>
          </p:nvSpPr>
          <p:spPr bwMode="auto">
            <a:xfrm rot="764365">
              <a:off x="6121400" y="2352675"/>
              <a:ext cx="180975" cy="180975"/>
            </a:xfrm>
            <a:custGeom>
              <a:avLst/>
              <a:gdLst/>
              <a:ahLst/>
              <a:cxnLst>
                <a:cxn ang="0">
                  <a:pos x="230" y="24"/>
                </a:cxn>
                <a:cxn ang="0">
                  <a:pos x="183" y="15"/>
                </a:cxn>
                <a:cxn ang="0">
                  <a:pos x="137" y="19"/>
                </a:cxn>
                <a:cxn ang="0">
                  <a:pos x="93" y="37"/>
                </a:cxn>
                <a:cxn ang="0">
                  <a:pos x="57" y="67"/>
                </a:cxn>
                <a:cxn ang="0">
                  <a:pos x="30" y="108"/>
                </a:cxn>
                <a:cxn ang="0">
                  <a:pos x="16" y="153"/>
                </a:cxn>
                <a:cxn ang="0">
                  <a:pos x="16" y="201"/>
                </a:cxn>
                <a:cxn ang="0">
                  <a:pos x="30" y="245"/>
                </a:cxn>
                <a:cxn ang="0">
                  <a:pos x="55" y="285"/>
                </a:cxn>
                <a:cxn ang="0">
                  <a:pos x="92" y="316"/>
                </a:cxn>
                <a:cxn ang="0">
                  <a:pos x="137" y="334"/>
                </a:cxn>
                <a:cxn ang="0">
                  <a:pos x="183" y="338"/>
                </a:cxn>
                <a:cxn ang="0">
                  <a:pos x="230" y="329"/>
                </a:cxn>
                <a:cxn ang="0">
                  <a:pos x="271" y="307"/>
                </a:cxn>
                <a:cxn ang="0">
                  <a:pos x="305" y="274"/>
                </a:cxn>
                <a:cxn ang="0">
                  <a:pos x="329" y="230"/>
                </a:cxn>
                <a:cxn ang="0">
                  <a:pos x="337" y="183"/>
                </a:cxn>
                <a:cxn ang="0">
                  <a:pos x="333" y="137"/>
                </a:cxn>
                <a:cxn ang="0">
                  <a:pos x="315" y="94"/>
                </a:cxn>
                <a:cxn ang="0">
                  <a:pos x="285" y="57"/>
                </a:cxn>
                <a:cxn ang="0">
                  <a:pos x="267" y="24"/>
                </a:cxn>
                <a:cxn ang="0">
                  <a:pos x="218" y="5"/>
                </a:cxn>
                <a:cxn ang="0">
                  <a:pos x="167" y="0"/>
                </a:cxn>
                <a:cxn ang="0">
                  <a:pos x="118" y="11"/>
                </a:cxn>
                <a:cxn ang="0">
                  <a:pos x="72" y="34"/>
                </a:cxn>
                <a:cxn ang="0">
                  <a:pos x="34" y="71"/>
                </a:cxn>
                <a:cxn ang="0">
                  <a:pos x="9" y="118"/>
                </a:cxn>
                <a:cxn ang="0">
                  <a:pos x="0" y="168"/>
                </a:cxn>
                <a:cxn ang="0">
                  <a:pos x="5" y="219"/>
                </a:cxn>
                <a:cxn ang="0">
                  <a:pos x="25" y="267"/>
                </a:cxn>
                <a:cxn ang="0">
                  <a:pos x="56" y="307"/>
                </a:cxn>
                <a:cxn ang="0">
                  <a:pos x="100" y="337"/>
                </a:cxn>
                <a:cxn ang="0">
                  <a:pos x="151" y="351"/>
                </a:cxn>
                <a:cxn ang="0">
                  <a:pos x="201" y="351"/>
                </a:cxn>
                <a:cxn ang="0">
                  <a:pos x="251" y="336"/>
                </a:cxn>
                <a:cxn ang="0">
                  <a:pos x="293" y="308"/>
                </a:cxn>
                <a:cxn ang="0">
                  <a:pos x="327" y="267"/>
                </a:cxn>
                <a:cxn ang="0">
                  <a:pos x="346" y="218"/>
                </a:cxn>
                <a:cxn ang="0">
                  <a:pos x="352" y="167"/>
                </a:cxn>
                <a:cxn ang="0">
                  <a:pos x="342" y="118"/>
                </a:cxn>
                <a:cxn ang="0">
                  <a:pos x="318" y="72"/>
                </a:cxn>
                <a:cxn ang="0">
                  <a:pos x="282" y="35"/>
                </a:cxn>
              </a:cxnLst>
              <a:rect l="0" t="0" r="r" b="b"/>
              <a:pathLst>
                <a:path w="352" h="353">
                  <a:moveTo>
                    <a:pt x="259" y="38"/>
                  </a:moveTo>
                  <a:lnTo>
                    <a:pt x="245" y="30"/>
                  </a:lnTo>
                  <a:lnTo>
                    <a:pt x="230" y="24"/>
                  </a:lnTo>
                  <a:lnTo>
                    <a:pt x="215" y="19"/>
                  </a:lnTo>
                  <a:lnTo>
                    <a:pt x="199" y="16"/>
                  </a:lnTo>
                  <a:lnTo>
                    <a:pt x="183" y="15"/>
                  </a:lnTo>
                  <a:lnTo>
                    <a:pt x="167" y="15"/>
                  </a:lnTo>
                  <a:lnTo>
                    <a:pt x="152" y="16"/>
                  </a:lnTo>
                  <a:lnTo>
                    <a:pt x="137" y="19"/>
                  </a:lnTo>
                  <a:lnTo>
                    <a:pt x="122" y="24"/>
                  </a:lnTo>
                  <a:lnTo>
                    <a:pt x="108" y="30"/>
                  </a:lnTo>
                  <a:lnTo>
                    <a:pt x="93" y="37"/>
                  </a:lnTo>
                  <a:lnTo>
                    <a:pt x="81" y="46"/>
                  </a:lnTo>
                  <a:lnTo>
                    <a:pt x="68" y="56"/>
                  </a:lnTo>
                  <a:lnTo>
                    <a:pt x="57" y="67"/>
                  </a:lnTo>
                  <a:lnTo>
                    <a:pt x="46" y="79"/>
                  </a:lnTo>
                  <a:lnTo>
                    <a:pt x="37" y="93"/>
                  </a:lnTo>
                  <a:lnTo>
                    <a:pt x="30" y="108"/>
                  </a:lnTo>
                  <a:lnTo>
                    <a:pt x="23" y="123"/>
                  </a:lnTo>
                  <a:lnTo>
                    <a:pt x="19" y="138"/>
                  </a:lnTo>
                  <a:lnTo>
                    <a:pt x="16" y="153"/>
                  </a:lnTo>
                  <a:lnTo>
                    <a:pt x="15" y="170"/>
                  </a:lnTo>
                  <a:lnTo>
                    <a:pt x="15" y="185"/>
                  </a:lnTo>
                  <a:lnTo>
                    <a:pt x="16" y="201"/>
                  </a:lnTo>
                  <a:lnTo>
                    <a:pt x="19" y="216"/>
                  </a:lnTo>
                  <a:lnTo>
                    <a:pt x="23" y="231"/>
                  </a:lnTo>
                  <a:lnTo>
                    <a:pt x="30" y="245"/>
                  </a:lnTo>
                  <a:lnTo>
                    <a:pt x="37" y="259"/>
                  </a:lnTo>
                  <a:lnTo>
                    <a:pt x="45" y="273"/>
                  </a:lnTo>
                  <a:lnTo>
                    <a:pt x="55" y="285"/>
                  </a:lnTo>
                  <a:lnTo>
                    <a:pt x="66" y="296"/>
                  </a:lnTo>
                  <a:lnTo>
                    <a:pt x="79" y="307"/>
                  </a:lnTo>
                  <a:lnTo>
                    <a:pt x="92" y="316"/>
                  </a:lnTo>
                  <a:lnTo>
                    <a:pt x="107" y="323"/>
                  </a:lnTo>
                  <a:lnTo>
                    <a:pt x="122" y="330"/>
                  </a:lnTo>
                  <a:lnTo>
                    <a:pt x="137" y="334"/>
                  </a:lnTo>
                  <a:lnTo>
                    <a:pt x="153" y="337"/>
                  </a:lnTo>
                  <a:lnTo>
                    <a:pt x="168" y="338"/>
                  </a:lnTo>
                  <a:lnTo>
                    <a:pt x="183" y="338"/>
                  </a:lnTo>
                  <a:lnTo>
                    <a:pt x="200" y="337"/>
                  </a:lnTo>
                  <a:lnTo>
                    <a:pt x="215" y="334"/>
                  </a:lnTo>
                  <a:lnTo>
                    <a:pt x="230" y="329"/>
                  </a:lnTo>
                  <a:lnTo>
                    <a:pt x="244" y="323"/>
                  </a:lnTo>
                  <a:lnTo>
                    <a:pt x="257" y="316"/>
                  </a:lnTo>
                  <a:lnTo>
                    <a:pt x="271" y="307"/>
                  </a:lnTo>
                  <a:lnTo>
                    <a:pt x="283" y="297"/>
                  </a:lnTo>
                  <a:lnTo>
                    <a:pt x="294" y="286"/>
                  </a:lnTo>
                  <a:lnTo>
                    <a:pt x="305" y="274"/>
                  </a:lnTo>
                  <a:lnTo>
                    <a:pt x="315" y="260"/>
                  </a:lnTo>
                  <a:lnTo>
                    <a:pt x="322" y="245"/>
                  </a:lnTo>
                  <a:lnTo>
                    <a:pt x="329" y="230"/>
                  </a:lnTo>
                  <a:lnTo>
                    <a:pt x="333" y="215"/>
                  </a:lnTo>
                  <a:lnTo>
                    <a:pt x="336" y="200"/>
                  </a:lnTo>
                  <a:lnTo>
                    <a:pt x="337" y="183"/>
                  </a:lnTo>
                  <a:lnTo>
                    <a:pt x="337" y="168"/>
                  </a:lnTo>
                  <a:lnTo>
                    <a:pt x="336" y="153"/>
                  </a:lnTo>
                  <a:lnTo>
                    <a:pt x="333" y="137"/>
                  </a:lnTo>
                  <a:lnTo>
                    <a:pt x="329" y="122"/>
                  </a:lnTo>
                  <a:lnTo>
                    <a:pt x="322" y="108"/>
                  </a:lnTo>
                  <a:lnTo>
                    <a:pt x="315" y="94"/>
                  </a:lnTo>
                  <a:lnTo>
                    <a:pt x="307" y="81"/>
                  </a:lnTo>
                  <a:lnTo>
                    <a:pt x="297" y="68"/>
                  </a:lnTo>
                  <a:lnTo>
                    <a:pt x="285" y="57"/>
                  </a:lnTo>
                  <a:lnTo>
                    <a:pt x="272" y="46"/>
                  </a:lnTo>
                  <a:lnTo>
                    <a:pt x="259" y="38"/>
                  </a:lnTo>
                  <a:close/>
                  <a:moveTo>
                    <a:pt x="267" y="24"/>
                  </a:moveTo>
                  <a:lnTo>
                    <a:pt x="251" y="16"/>
                  </a:lnTo>
                  <a:lnTo>
                    <a:pt x="234" y="9"/>
                  </a:lnTo>
                  <a:lnTo>
                    <a:pt x="218" y="5"/>
                  </a:lnTo>
                  <a:lnTo>
                    <a:pt x="201" y="1"/>
                  </a:lnTo>
                  <a:lnTo>
                    <a:pt x="183" y="0"/>
                  </a:lnTo>
                  <a:lnTo>
                    <a:pt x="167" y="0"/>
                  </a:lnTo>
                  <a:lnTo>
                    <a:pt x="151" y="3"/>
                  </a:lnTo>
                  <a:lnTo>
                    <a:pt x="133" y="5"/>
                  </a:lnTo>
                  <a:lnTo>
                    <a:pt x="118" y="11"/>
                  </a:lnTo>
                  <a:lnTo>
                    <a:pt x="101" y="16"/>
                  </a:lnTo>
                  <a:lnTo>
                    <a:pt x="86" y="24"/>
                  </a:lnTo>
                  <a:lnTo>
                    <a:pt x="72" y="34"/>
                  </a:lnTo>
                  <a:lnTo>
                    <a:pt x="59" y="45"/>
                  </a:lnTo>
                  <a:lnTo>
                    <a:pt x="46" y="57"/>
                  </a:lnTo>
                  <a:lnTo>
                    <a:pt x="34" y="71"/>
                  </a:lnTo>
                  <a:lnTo>
                    <a:pt x="25" y="85"/>
                  </a:lnTo>
                  <a:lnTo>
                    <a:pt x="16" y="101"/>
                  </a:lnTo>
                  <a:lnTo>
                    <a:pt x="9" y="118"/>
                  </a:lnTo>
                  <a:lnTo>
                    <a:pt x="4" y="134"/>
                  </a:lnTo>
                  <a:lnTo>
                    <a:pt x="1" y="152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1" y="203"/>
                  </a:lnTo>
                  <a:lnTo>
                    <a:pt x="5" y="219"/>
                  </a:lnTo>
                  <a:lnTo>
                    <a:pt x="9" y="236"/>
                  </a:lnTo>
                  <a:lnTo>
                    <a:pt x="16" y="252"/>
                  </a:lnTo>
                  <a:lnTo>
                    <a:pt x="25" y="267"/>
                  </a:lnTo>
                  <a:lnTo>
                    <a:pt x="33" y="281"/>
                  </a:lnTo>
                  <a:lnTo>
                    <a:pt x="44" y="295"/>
                  </a:lnTo>
                  <a:lnTo>
                    <a:pt x="56" y="307"/>
                  </a:lnTo>
                  <a:lnTo>
                    <a:pt x="70" y="318"/>
                  </a:lnTo>
                  <a:lnTo>
                    <a:pt x="85" y="329"/>
                  </a:lnTo>
                  <a:lnTo>
                    <a:pt x="100" y="337"/>
                  </a:lnTo>
                  <a:lnTo>
                    <a:pt x="116" y="344"/>
                  </a:lnTo>
                  <a:lnTo>
                    <a:pt x="134" y="348"/>
                  </a:lnTo>
                  <a:lnTo>
                    <a:pt x="151" y="351"/>
                  </a:lnTo>
                  <a:lnTo>
                    <a:pt x="167" y="353"/>
                  </a:lnTo>
                  <a:lnTo>
                    <a:pt x="185" y="352"/>
                  </a:lnTo>
                  <a:lnTo>
                    <a:pt x="201" y="351"/>
                  </a:lnTo>
                  <a:lnTo>
                    <a:pt x="218" y="348"/>
                  </a:lnTo>
                  <a:lnTo>
                    <a:pt x="234" y="343"/>
                  </a:lnTo>
                  <a:lnTo>
                    <a:pt x="251" y="336"/>
                  </a:lnTo>
                  <a:lnTo>
                    <a:pt x="266" y="329"/>
                  </a:lnTo>
                  <a:lnTo>
                    <a:pt x="279" y="319"/>
                  </a:lnTo>
                  <a:lnTo>
                    <a:pt x="293" y="308"/>
                  </a:lnTo>
                  <a:lnTo>
                    <a:pt x="305" y="296"/>
                  </a:lnTo>
                  <a:lnTo>
                    <a:pt x="316" y="282"/>
                  </a:lnTo>
                  <a:lnTo>
                    <a:pt x="327" y="267"/>
                  </a:lnTo>
                  <a:lnTo>
                    <a:pt x="336" y="252"/>
                  </a:lnTo>
                  <a:lnTo>
                    <a:pt x="342" y="236"/>
                  </a:lnTo>
                  <a:lnTo>
                    <a:pt x="346" y="218"/>
                  </a:lnTo>
                  <a:lnTo>
                    <a:pt x="351" y="201"/>
                  </a:lnTo>
                  <a:lnTo>
                    <a:pt x="352" y="185"/>
                  </a:lnTo>
                  <a:lnTo>
                    <a:pt x="352" y="167"/>
                  </a:lnTo>
                  <a:lnTo>
                    <a:pt x="351" y="151"/>
                  </a:lnTo>
                  <a:lnTo>
                    <a:pt x="346" y="134"/>
                  </a:lnTo>
                  <a:lnTo>
                    <a:pt x="342" y="118"/>
                  </a:lnTo>
                  <a:lnTo>
                    <a:pt x="336" y="101"/>
                  </a:lnTo>
                  <a:lnTo>
                    <a:pt x="327" y="86"/>
                  </a:lnTo>
                  <a:lnTo>
                    <a:pt x="318" y="72"/>
                  </a:lnTo>
                  <a:lnTo>
                    <a:pt x="307" y="59"/>
                  </a:lnTo>
                  <a:lnTo>
                    <a:pt x="296" y="46"/>
                  </a:lnTo>
                  <a:lnTo>
                    <a:pt x="282" y="35"/>
                  </a:lnTo>
                  <a:lnTo>
                    <a:pt x="267" y="24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2" name="Freeform 119"/>
            <p:cNvSpPr>
              <a:spLocks noChangeAspect="1"/>
            </p:cNvSpPr>
            <p:nvPr/>
          </p:nvSpPr>
          <p:spPr bwMode="auto">
            <a:xfrm rot="764365">
              <a:off x="6129338" y="2360613"/>
              <a:ext cx="163513" cy="165100"/>
            </a:xfrm>
            <a:custGeom>
              <a:avLst/>
              <a:gdLst/>
              <a:ahLst/>
              <a:cxnLst>
                <a:cxn ang="0">
                  <a:pos x="230" y="15"/>
                </a:cxn>
                <a:cxn ang="0">
                  <a:pos x="200" y="4"/>
                </a:cxn>
                <a:cxn ang="0">
                  <a:pos x="168" y="0"/>
                </a:cxn>
                <a:cxn ang="0">
                  <a:pos x="137" y="1"/>
                </a:cxn>
                <a:cxn ang="0">
                  <a:pos x="107" y="9"/>
                </a:cxn>
                <a:cxn ang="0">
                  <a:pos x="78" y="22"/>
                </a:cxn>
                <a:cxn ang="0">
                  <a:pos x="53" y="41"/>
                </a:cxn>
                <a:cxn ang="0">
                  <a:pos x="31" y="64"/>
                </a:cxn>
                <a:cxn ang="0">
                  <a:pos x="15" y="93"/>
                </a:cxn>
                <a:cxn ang="0">
                  <a:pos x="4" y="123"/>
                </a:cxn>
                <a:cxn ang="0">
                  <a:pos x="0" y="155"/>
                </a:cxn>
                <a:cxn ang="0">
                  <a:pos x="1" y="186"/>
                </a:cxn>
                <a:cxn ang="0">
                  <a:pos x="8" y="216"/>
                </a:cxn>
                <a:cxn ang="0">
                  <a:pos x="22" y="244"/>
                </a:cxn>
                <a:cxn ang="0">
                  <a:pos x="40" y="270"/>
                </a:cxn>
                <a:cxn ang="0">
                  <a:pos x="64" y="292"/>
                </a:cxn>
                <a:cxn ang="0">
                  <a:pos x="92" y="308"/>
                </a:cxn>
                <a:cxn ang="0">
                  <a:pos x="122" y="319"/>
                </a:cxn>
                <a:cxn ang="0">
                  <a:pos x="153" y="323"/>
                </a:cxn>
                <a:cxn ang="0">
                  <a:pos x="185" y="322"/>
                </a:cxn>
                <a:cxn ang="0">
                  <a:pos x="215" y="314"/>
                </a:cxn>
                <a:cxn ang="0">
                  <a:pos x="242" y="301"/>
                </a:cxn>
                <a:cxn ang="0">
                  <a:pos x="268" y="282"/>
                </a:cxn>
                <a:cxn ang="0">
                  <a:pos x="290" y="259"/>
                </a:cxn>
                <a:cxn ang="0">
                  <a:pos x="307" y="230"/>
                </a:cxn>
                <a:cxn ang="0">
                  <a:pos x="318" y="200"/>
                </a:cxn>
                <a:cxn ang="0">
                  <a:pos x="322" y="168"/>
                </a:cxn>
                <a:cxn ang="0">
                  <a:pos x="321" y="138"/>
                </a:cxn>
                <a:cxn ang="0">
                  <a:pos x="314" y="107"/>
                </a:cxn>
                <a:cxn ang="0">
                  <a:pos x="300" y="79"/>
                </a:cxn>
                <a:cxn ang="0">
                  <a:pos x="282" y="53"/>
                </a:cxn>
                <a:cxn ang="0">
                  <a:pos x="257" y="31"/>
                </a:cxn>
              </a:cxnLst>
              <a:rect l="0" t="0" r="r" b="b"/>
              <a:pathLst>
                <a:path w="322" h="323">
                  <a:moveTo>
                    <a:pt x="244" y="23"/>
                  </a:moveTo>
                  <a:lnTo>
                    <a:pt x="230" y="15"/>
                  </a:lnTo>
                  <a:lnTo>
                    <a:pt x="215" y="9"/>
                  </a:lnTo>
                  <a:lnTo>
                    <a:pt x="200" y="4"/>
                  </a:lnTo>
                  <a:lnTo>
                    <a:pt x="184" y="1"/>
                  </a:lnTo>
                  <a:lnTo>
                    <a:pt x="168" y="0"/>
                  </a:lnTo>
                  <a:lnTo>
                    <a:pt x="152" y="0"/>
                  </a:lnTo>
                  <a:lnTo>
                    <a:pt x="137" y="1"/>
                  </a:lnTo>
                  <a:lnTo>
                    <a:pt x="122" y="4"/>
                  </a:lnTo>
                  <a:lnTo>
                    <a:pt x="107" y="9"/>
                  </a:lnTo>
                  <a:lnTo>
                    <a:pt x="93" y="15"/>
                  </a:lnTo>
                  <a:lnTo>
                    <a:pt x="78" y="22"/>
                  </a:lnTo>
                  <a:lnTo>
                    <a:pt x="66" y="31"/>
                  </a:lnTo>
                  <a:lnTo>
                    <a:pt x="53" y="41"/>
                  </a:lnTo>
                  <a:lnTo>
                    <a:pt x="42" y="52"/>
                  </a:lnTo>
                  <a:lnTo>
                    <a:pt x="31" y="64"/>
                  </a:lnTo>
                  <a:lnTo>
                    <a:pt x="22" y="78"/>
                  </a:lnTo>
                  <a:lnTo>
                    <a:pt x="15" y="93"/>
                  </a:lnTo>
                  <a:lnTo>
                    <a:pt x="8" y="108"/>
                  </a:lnTo>
                  <a:lnTo>
                    <a:pt x="4" y="123"/>
                  </a:lnTo>
                  <a:lnTo>
                    <a:pt x="1" y="138"/>
                  </a:lnTo>
                  <a:lnTo>
                    <a:pt x="0" y="155"/>
                  </a:lnTo>
                  <a:lnTo>
                    <a:pt x="0" y="170"/>
                  </a:lnTo>
                  <a:lnTo>
                    <a:pt x="1" y="186"/>
                  </a:lnTo>
                  <a:lnTo>
                    <a:pt x="4" y="201"/>
                  </a:lnTo>
                  <a:lnTo>
                    <a:pt x="8" y="216"/>
                  </a:lnTo>
                  <a:lnTo>
                    <a:pt x="15" y="230"/>
                  </a:lnTo>
                  <a:lnTo>
                    <a:pt x="22" y="244"/>
                  </a:lnTo>
                  <a:lnTo>
                    <a:pt x="30" y="258"/>
                  </a:lnTo>
                  <a:lnTo>
                    <a:pt x="40" y="270"/>
                  </a:lnTo>
                  <a:lnTo>
                    <a:pt x="51" y="281"/>
                  </a:lnTo>
                  <a:lnTo>
                    <a:pt x="64" y="292"/>
                  </a:lnTo>
                  <a:lnTo>
                    <a:pt x="77" y="301"/>
                  </a:lnTo>
                  <a:lnTo>
                    <a:pt x="92" y="308"/>
                  </a:lnTo>
                  <a:lnTo>
                    <a:pt x="107" y="315"/>
                  </a:lnTo>
                  <a:lnTo>
                    <a:pt x="122" y="319"/>
                  </a:lnTo>
                  <a:lnTo>
                    <a:pt x="138" y="322"/>
                  </a:lnTo>
                  <a:lnTo>
                    <a:pt x="153" y="323"/>
                  </a:lnTo>
                  <a:lnTo>
                    <a:pt x="168" y="323"/>
                  </a:lnTo>
                  <a:lnTo>
                    <a:pt x="185" y="322"/>
                  </a:lnTo>
                  <a:lnTo>
                    <a:pt x="200" y="319"/>
                  </a:lnTo>
                  <a:lnTo>
                    <a:pt x="215" y="314"/>
                  </a:lnTo>
                  <a:lnTo>
                    <a:pt x="229" y="308"/>
                  </a:lnTo>
                  <a:lnTo>
                    <a:pt x="242" y="301"/>
                  </a:lnTo>
                  <a:lnTo>
                    <a:pt x="256" y="292"/>
                  </a:lnTo>
                  <a:lnTo>
                    <a:pt x="268" y="282"/>
                  </a:lnTo>
                  <a:lnTo>
                    <a:pt x="279" y="271"/>
                  </a:lnTo>
                  <a:lnTo>
                    <a:pt x="290" y="259"/>
                  </a:lnTo>
                  <a:lnTo>
                    <a:pt x="300" y="245"/>
                  </a:lnTo>
                  <a:lnTo>
                    <a:pt x="307" y="230"/>
                  </a:lnTo>
                  <a:lnTo>
                    <a:pt x="314" y="215"/>
                  </a:lnTo>
                  <a:lnTo>
                    <a:pt x="318" y="200"/>
                  </a:lnTo>
                  <a:lnTo>
                    <a:pt x="321" y="185"/>
                  </a:lnTo>
                  <a:lnTo>
                    <a:pt x="322" y="168"/>
                  </a:lnTo>
                  <a:lnTo>
                    <a:pt x="322" y="153"/>
                  </a:lnTo>
                  <a:lnTo>
                    <a:pt x="321" y="138"/>
                  </a:lnTo>
                  <a:lnTo>
                    <a:pt x="318" y="122"/>
                  </a:lnTo>
                  <a:lnTo>
                    <a:pt x="314" y="107"/>
                  </a:lnTo>
                  <a:lnTo>
                    <a:pt x="307" y="93"/>
                  </a:lnTo>
                  <a:lnTo>
                    <a:pt x="300" y="79"/>
                  </a:lnTo>
                  <a:lnTo>
                    <a:pt x="292" y="66"/>
                  </a:lnTo>
                  <a:lnTo>
                    <a:pt x="282" y="53"/>
                  </a:lnTo>
                  <a:lnTo>
                    <a:pt x="270" y="42"/>
                  </a:lnTo>
                  <a:lnTo>
                    <a:pt x="257" y="31"/>
                  </a:lnTo>
                  <a:lnTo>
                    <a:pt x="244" y="2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3" name="Freeform 120"/>
            <p:cNvSpPr>
              <a:spLocks noChangeAspect="1"/>
            </p:cNvSpPr>
            <p:nvPr/>
          </p:nvSpPr>
          <p:spPr bwMode="auto">
            <a:xfrm rot="764365">
              <a:off x="6121400" y="2352675"/>
              <a:ext cx="180975" cy="180975"/>
            </a:xfrm>
            <a:custGeom>
              <a:avLst/>
              <a:gdLst/>
              <a:ahLst/>
              <a:cxnLst>
                <a:cxn ang="0">
                  <a:pos x="251" y="16"/>
                </a:cxn>
                <a:cxn ang="0">
                  <a:pos x="218" y="5"/>
                </a:cxn>
                <a:cxn ang="0">
                  <a:pos x="183" y="0"/>
                </a:cxn>
                <a:cxn ang="0">
                  <a:pos x="151" y="3"/>
                </a:cxn>
                <a:cxn ang="0">
                  <a:pos x="118" y="11"/>
                </a:cxn>
                <a:cxn ang="0">
                  <a:pos x="86" y="24"/>
                </a:cxn>
                <a:cxn ang="0">
                  <a:pos x="59" y="45"/>
                </a:cxn>
                <a:cxn ang="0">
                  <a:pos x="34" y="71"/>
                </a:cxn>
                <a:cxn ang="0">
                  <a:pos x="16" y="101"/>
                </a:cxn>
                <a:cxn ang="0">
                  <a:pos x="4" y="134"/>
                </a:cxn>
                <a:cxn ang="0">
                  <a:pos x="0" y="168"/>
                </a:cxn>
                <a:cxn ang="0">
                  <a:pos x="1" y="203"/>
                </a:cxn>
                <a:cxn ang="0">
                  <a:pos x="9" y="236"/>
                </a:cxn>
                <a:cxn ang="0">
                  <a:pos x="25" y="267"/>
                </a:cxn>
                <a:cxn ang="0">
                  <a:pos x="44" y="295"/>
                </a:cxn>
                <a:cxn ang="0">
                  <a:pos x="70" y="318"/>
                </a:cxn>
                <a:cxn ang="0">
                  <a:pos x="100" y="337"/>
                </a:cxn>
                <a:cxn ang="0">
                  <a:pos x="134" y="348"/>
                </a:cxn>
                <a:cxn ang="0">
                  <a:pos x="167" y="353"/>
                </a:cxn>
                <a:cxn ang="0">
                  <a:pos x="201" y="351"/>
                </a:cxn>
                <a:cxn ang="0">
                  <a:pos x="234" y="343"/>
                </a:cxn>
                <a:cxn ang="0">
                  <a:pos x="266" y="329"/>
                </a:cxn>
                <a:cxn ang="0">
                  <a:pos x="293" y="308"/>
                </a:cxn>
                <a:cxn ang="0">
                  <a:pos x="316" y="282"/>
                </a:cxn>
                <a:cxn ang="0">
                  <a:pos x="336" y="252"/>
                </a:cxn>
                <a:cxn ang="0">
                  <a:pos x="346" y="218"/>
                </a:cxn>
                <a:cxn ang="0">
                  <a:pos x="352" y="185"/>
                </a:cxn>
                <a:cxn ang="0">
                  <a:pos x="351" y="151"/>
                </a:cxn>
                <a:cxn ang="0">
                  <a:pos x="342" y="118"/>
                </a:cxn>
                <a:cxn ang="0">
                  <a:pos x="327" y="86"/>
                </a:cxn>
                <a:cxn ang="0">
                  <a:pos x="307" y="59"/>
                </a:cxn>
                <a:cxn ang="0">
                  <a:pos x="282" y="35"/>
                </a:cxn>
              </a:cxnLst>
              <a:rect l="0" t="0" r="r" b="b"/>
              <a:pathLst>
                <a:path w="352" h="353">
                  <a:moveTo>
                    <a:pt x="267" y="24"/>
                  </a:moveTo>
                  <a:lnTo>
                    <a:pt x="251" y="16"/>
                  </a:lnTo>
                  <a:lnTo>
                    <a:pt x="234" y="9"/>
                  </a:lnTo>
                  <a:lnTo>
                    <a:pt x="218" y="5"/>
                  </a:lnTo>
                  <a:lnTo>
                    <a:pt x="201" y="1"/>
                  </a:lnTo>
                  <a:lnTo>
                    <a:pt x="183" y="0"/>
                  </a:lnTo>
                  <a:lnTo>
                    <a:pt x="167" y="0"/>
                  </a:lnTo>
                  <a:lnTo>
                    <a:pt x="151" y="3"/>
                  </a:lnTo>
                  <a:lnTo>
                    <a:pt x="133" y="5"/>
                  </a:lnTo>
                  <a:lnTo>
                    <a:pt x="118" y="11"/>
                  </a:lnTo>
                  <a:lnTo>
                    <a:pt x="101" y="16"/>
                  </a:lnTo>
                  <a:lnTo>
                    <a:pt x="86" y="24"/>
                  </a:lnTo>
                  <a:lnTo>
                    <a:pt x="72" y="34"/>
                  </a:lnTo>
                  <a:lnTo>
                    <a:pt x="59" y="45"/>
                  </a:lnTo>
                  <a:lnTo>
                    <a:pt x="46" y="57"/>
                  </a:lnTo>
                  <a:lnTo>
                    <a:pt x="34" y="71"/>
                  </a:lnTo>
                  <a:lnTo>
                    <a:pt x="25" y="85"/>
                  </a:lnTo>
                  <a:lnTo>
                    <a:pt x="16" y="101"/>
                  </a:lnTo>
                  <a:lnTo>
                    <a:pt x="9" y="118"/>
                  </a:lnTo>
                  <a:lnTo>
                    <a:pt x="4" y="134"/>
                  </a:lnTo>
                  <a:lnTo>
                    <a:pt x="1" y="152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1" y="203"/>
                  </a:lnTo>
                  <a:lnTo>
                    <a:pt x="5" y="219"/>
                  </a:lnTo>
                  <a:lnTo>
                    <a:pt x="9" y="236"/>
                  </a:lnTo>
                  <a:lnTo>
                    <a:pt x="16" y="252"/>
                  </a:lnTo>
                  <a:lnTo>
                    <a:pt x="25" y="267"/>
                  </a:lnTo>
                  <a:lnTo>
                    <a:pt x="33" y="281"/>
                  </a:lnTo>
                  <a:lnTo>
                    <a:pt x="44" y="295"/>
                  </a:lnTo>
                  <a:lnTo>
                    <a:pt x="56" y="307"/>
                  </a:lnTo>
                  <a:lnTo>
                    <a:pt x="70" y="318"/>
                  </a:lnTo>
                  <a:lnTo>
                    <a:pt x="85" y="329"/>
                  </a:lnTo>
                  <a:lnTo>
                    <a:pt x="100" y="337"/>
                  </a:lnTo>
                  <a:lnTo>
                    <a:pt x="116" y="344"/>
                  </a:lnTo>
                  <a:lnTo>
                    <a:pt x="134" y="348"/>
                  </a:lnTo>
                  <a:lnTo>
                    <a:pt x="151" y="351"/>
                  </a:lnTo>
                  <a:lnTo>
                    <a:pt x="167" y="353"/>
                  </a:lnTo>
                  <a:lnTo>
                    <a:pt x="185" y="352"/>
                  </a:lnTo>
                  <a:lnTo>
                    <a:pt x="201" y="351"/>
                  </a:lnTo>
                  <a:lnTo>
                    <a:pt x="218" y="348"/>
                  </a:lnTo>
                  <a:lnTo>
                    <a:pt x="234" y="343"/>
                  </a:lnTo>
                  <a:lnTo>
                    <a:pt x="251" y="336"/>
                  </a:lnTo>
                  <a:lnTo>
                    <a:pt x="266" y="329"/>
                  </a:lnTo>
                  <a:lnTo>
                    <a:pt x="279" y="319"/>
                  </a:lnTo>
                  <a:lnTo>
                    <a:pt x="293" y="308"/>
                  </a:lnTo>
                  <a:lnTo>
                    <a:pt x="305" y="296"/>
                  </a:lnTo>
                  <a:lnTo>
                    <a:pt x="316" y="282"/>
                  </a:lnTo>
                  <a:lnTo>
                    <a:pt x="327" y="267"/>
                  </a:lnTo>
                  <a:lnTo>
                    <a:pt x="336" y="252"/>
                  </a:lnTo>
                  <a:lnTo>
                    <a:pt x="342" y="236"/>
                  </a:lnTo>
                  <a:lnTo>
                    <a:pt x="346" y="218"/>
                  </a:lnTo>
                  <a:lnTo>
                    <a:pt x="351" y="201"/>
                  </a:lnTo>
                  <a:lnTo>
                    <a:pt x="352" y="185"/>
                  </a:lnTo>
                  <a:lnTo>
                    <a:pt x="352" y="167"/>
                  </a:lnTo>
                  <a:lnTo>
                    <a:pt x="351" y="151"/>
                  </a:lnTo>
                  <a:lnTo>
                    <a:pt x="346" y="134"/>
                  </a:lnTo>
                  <a:lnTo>
                    <a:pt x="342" y="118"/>
                  </a:lnTo>
                  <a:lnTo>
                    <a:pt x="336" y="101"/>
                  </a:lnTo>
                  <a:lnTo>
                    <a:pt x="327" y="86"/>
                  </a:lnTo>
                  <a:lnTo>
                    <a:pt x="318" y="72"/>
                  </a:lnTo>
                  <a:lnTo>
                    <a:pt x="307" y="59"/>
                  </a:lnTo>
                  <a:lnTo>
                    <a:pt x="296" y="46"/>
                  </a:lnTo>
                  <a:lnTo>
                    <a:pt x="282" y="35"/>
                  </a:lnTo>
                  <a:lnTo>
                    <a:pt x="267" y="2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4" name="Freeform 121"/>
            <p:cNvSpPr>
              <a:spLocks noChangeAspect="1"/>
            </p:cNvSpPr>
            <p:nvPr/>
          </p:nvSpPr>
          <p:spPr bwMode="auto">
            <a:xfrm rot="764365">
              <a:off x="6119813" y="2466975"/>
              <a:ext cx="60325" cy="61912"/>
            </a:xfrm>
            <a:custGeom>
              <a:avLst/>
              <a:gdLst/>
              <a:ahLst/>
              <a:cxnLst>
                <a:cxn ang="0">
                  <a:pos x="90" y="8"/>
                </a:cxn>
                <a:cxn ang="0">
                  <a:pos x="79" y="4"/>
                </a:cxn>
                <a:cxn ang="0">
                  <a:pos x="68" y="1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12"/>
                </a:cxn>
                <a:cxn ang="0">
                  <a:pos x="16" y="19"/>
                </a:cxn>
                <a:cxn ang="0">
                  <a:pos x="9" y="28"/>
                </a:cxn>
                <a:cxn ang="0">
                  <a:pos x="4" y="39"/>
                </a:cxn>
                <a:cxn ang="0">
                  <a:pos x="1" y="52"/>
                </a:cxn>
                <a:cxn ang="0">
                  <a:pos x="0" y="63"/>
                </a:cxn>
                <a:cxn ang="0">
                  <a:pos x="2" y="74"/>
                </a:cxn>
                <a:cxn ang="0">
                  <a:pos x="5" y="85"/>
                </a:cxn>
                <a:cxn ang="0">
                  <a:pos x="12" y="96"/>
                </a:cxn>
                <a:cxn ang="0">
                  <a:pos x="19" y="104"/>
                </a:cxn>
                <a:cxn ang="0">
                  <a:pos x="28" y="111"/>
                </a:cxn>
                <a:cxn ang="0">
                  <a:pos x="39" y="116"/>
                </a:cxn>
                <a:cxn ang="0">
                  <a:pos x="52" y="119"/>
                </a:cxn>
                <a:cxn ang="0">
                  <a:pos x="63" y="119"/>
                </a:cxn>
                <a:cxn ang="0">
                  <a:pos x="73" y="117"/>
                </a:cxn>
                <a:cxn ang="0">
                  <a:pos x="84" y="113"/>
                </a:cxn>
                <a:cxn ang="0">
                  <a:pos x="95" y="108"/>
                </a:cxn>
                <a:cxn ang="0">
                  <a:pos x="104" y="100"/>
                </a:cxn>
                <a:cxn ang="0">
                  <a:pos x="110" y="90"/>
                </a:cxn>
                <a:cxn ang="0">
                  <a:pos x="116" y="79"/>
                </a:cxn>
                <a:cxn ang="0">
                  <a:pos x="119" y="68"/>
                </a:cxn>
                <a:cxn ang="0">
                  <a:pos x="119" y="57"/>
                </a:cxn>
                <a:cxn ang="0">
                  <a:pos x="117" y="45"/>
                </a:cxn>
                <a:cxn ang="0">
                  <a:pos x="113" y="34"/>
                </a:cxn>
                <a:cxn ang="0">
                  <a:pos x="108" y="24"/>
                </a:cxn>
                <a:cxn ang="0">
                  <a:pos x="100" y="16"/>
                </a:cxn>
                <a:cxn ang="0">
                  <a:pos x="90" y="8"/>
                </a:cxn>
              </a:cxnLst>
              <a:rect l="0" t="0" r="r" b="b"/>
              <a:pathLst>
                <a:path w="119" h="119">
                  <a:moveTo>
                    <a:pt x="90" y="8"/>
                  </a:moveTo>
                  <a:lnTo>
                    <a:pt x="79" y="4"/>
                  </a:lnTo>
                  <a:lnTo>
                    <a:pt x="68" y="1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12"/>
                  </a:lnTo>
                  <a:lnTo>
                    <a:pt x="16" y="19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1" y="52"/>
                  </a:lnTo>
                  <a:lnTo>
                    <a:pt x="0" y="63"/>
                  </a:lnTo>
                  <a:lnTo>
                    <a:pt x="2" y="74"/>
                  </a:lnTo>
                  <a:lnTo>
                    <a:pt x="5" y="85"/>
                  </a:lnTo>
                  <a:lnTo>
                    <a:pt x="12" y="96"/>
                  </a:lnTo>
                  <a:lnTo>
                    <a:pt x="19" y="104"/>
                  </a:lnTo>
                  <a:lnTo>
                    <a:pt x="28" y="111"/>
                  </a:lnTo>
                  <a:lnTo>
                    <a:pt x="39" y="116"/>
                  </a:lnTo>
                  <a:lnTo>
                    <a:pt x="52" y="119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84" y="113"/>
                  </a:lnTo>
                  <a:lnTo>
                    <a:pt x="95" y="108"/>
                  </a:lnTo>
                  <a:lnTo>
                    <a:pt x="104" y="100"/>
                  </a:lnTo>
                  <a:lnTo>
                    <a:pt x="110" y="90"/>
                  </a:lnTo>
                  <a:lnTo>
                    <a:pt x="116" y="79"/>
                  </a:lnTo>
                  <a:lnTo>
                    <a:pt x="119" y="68"/>
                  </a:lnTo>
                  <a:lnTo>
                    <a:pt x="119" y="57"/>
                  </a:lnTo>
                  <a:lnTo>
                    <a:pt x="117" y="45"/>
                  </a:lnTo>
                  <a:lnTo>
                    <a:pt x="113" y="34"/>
                  </a:lnTo>
                  <a:lnTo>
                    <a:pt x="108" y="24"/>
                  </a:lnTo>
                  <a:lnTo>
                    <a:pt x="100" y="16"/>
                  </a:lnTo>
                  <a:lnTo>
                    <a:pt x="90" y="8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5" name="Freeform 122"/>
            <p:cNvSpPr>
              <a:spLocks noChangeAspect="1"/>
            </p:cNvSpPr>
            <p:nvPr/>
          </p:nvSpPr>
          <p:spPr bwMode="auto">
            <a:xfrm rot="764365">
              <a:off x="6119813" y="2466975"/>
              <a:ext cx="60325" cy="61912"/>
            </a:xfrm>
            <a:custGeom>
              <a:avLst/>
              <a:gdLst/>
              <a:ahLst/>
              <a:cxnLst>
                <a:cxn ang="0">
                  <a:pos x="90" y="8"/>
                </a:cxn>
                <a:cxn ang="0">
                  <a:pos x="79" y="4"/>
                </a:cxn>
                <a:cxn ang="0">
                  <a:pos x="68" y="1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12"/>
                </a:cxn>
                <a:cxn ang="0">
                  <a:pos x="16" y="19"/>
                </a:cxn>
                <a:cxn ang="0">
                  <a:pos x="9" y="28"/>
                </a:cxn>
                <a:cxn ang="0">
                  <a:pos x="4" y="39"/>
                </a:cxn>
                <a:cxn ang="0">
                  <a:pos x="1" y="52"/>
                </a:cxn>
                <a:cxn ang="0">
                  <a:pos x="0" y="63"/>
                </a:cxn>
                <a:cxn ang="0">
                  <a:pos x="2" y="74"/>
                </a:cxn>
                <a:cxn ang="0">
                  <a:pos x="5" y="85"/>
                </a:cxn>
                <a:cxn ang="0">
                  <a:pos x="12" y="96"/>
                </a:cxn>
                <a:cxn ang="0">
                  <a:pos x="19" y="104"/>
                </a:cxn>
                <a:cxn ang="0">
                  <a:pos x="28" y="111"/>
                </a:cxn>
                <a:cxn ang="0">
                  <a:pos x="39" y="116"/>
                </a:cxn>
                <a:cxn ang="0">
                  <a:pos x="52" y="119"/>
                </a:cxn>
                <a:cxn ang="0">
                  <a:pos x="63" y="119"/>
                </a:cxn>
                <a:cxn ang="0">
                  <a:pos x="73" y="117"/>
                </a:cxn>
                <a:cxn ang="0">
                  <a:pos x="84" y="113"/>
                </a:cxn>
                <a:cxn ang="0">
                  <a:pos x="95" y="108"/>
                </a:cxn>
                <a:cxn ang="0">
                  <a:pos x="104" y="100"/>
                </a:cxn>
                <a:cxn ang="0">
                  <a:pos x="110" y="90"/>
                </a:cxn>
                <a:cxn ang="0">
                  <a:pos x="116" y="79"/>
                </a:cxn>
                <a:cxn ang="0">
                  <a:pos x="119" y="68"/>
                </a:cxn>
                <a:cxn ang="0">
                  <a:pos x="119" y="57"/>
                </a:cxn>
                <a:cxn ang="0">
                  <a:pos x="117" y="45"/>
                </a:cxn>
                <a:cxn ang="0">
                  <a:pos x="113" y="34"/>
                </a:cxn>
                <a:cxn ang="0">
                  <a:pos x="108" y="24"/>
                </a:cxn>
                <a:cxn ang="0">
                  <a:pos x="100" y="16"/>
                </a:cxn>
                <a:cxn ang="0">
                  <a:pos x="90" y="8"/>
                </a:cxn>
              </a:cxnLst>
              <a:rect l="0" t="0" r="r" b="b"/>
              <a:pathLst>
                <a:path w="119" h="119">
                  <a:moveTo>
                    <a:pt x="90" y="8"/>
                  </a:moveTo>
                  <a:lnTo>
                    <a:pt x="79" y="4"/>
                  </a:lnTo>
                  <a:lnTo>
                    <a:pt x="68" y="1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12"/>
                  </a:lnTo>
                  <a:lnTo>
                    <a:pt x="16" y="19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1" y="52"/>
                  </a:lnTo>
                  <a:lnTo>
                    <a:pt x="0" y="63"/>
                  </a:lnTo>
                  <a:lnTo>
                    <a:pt x="2" y="74"/>
                  </a:lnTo>
                  <a:lnTo>
                    <a:pt x="5" y="85"/>
                  </a:lnTo>
                  <a:lnTo>
                    <a:pt x="12" y="96"/>
                  </a:lnTo>
                  <a:lnTo>
                    <a:pt x="19" y="104"/>
                  </a:lnTo>
                  <a:lnTo>
                    <a:pt x="28" y="111"/>
                  </a:lnTo>
                  <a:lnTo>
                    <a:pt x="39" y="116"/>
                  </a:lnTo>
                  <a:lnTo>
                    <a:pt x="52" y="119"/>
                  </a:lnTo>
                  <a:lnTo>
                    <a:pt x="63" y="119"/>
                  </a:lnTo>
                  <a:lnTo>
                    <a:pt x="73" y="117"/>
                  </a:lnTo>
                  <a:lnTo>
                    <a:pt x="84" y="113"/>
                  </a:lnTo>
                  <a:lnTo>
                    <a:pt x="95" y="108"/>
                  </a:lnTo>
                  <a:lnTo>
                    <a:pt x="104" y="100"/>
                  </a:lnTo>
                  <a:lnTo>
                    <a:pt x="110" y="90"/>
                  </a:lnTo>
                  <a:lnTo>
                    <a:pt x="116" y="79"/>
                  </a:lnTo>
                  <a:lnTo>
                    <a:pt x="119" y="68"/>
                  </a:lnTo>
                  <a:lnTo>
                    <a:pt x="119" y="57"/>
                  </a:lnTo>
                  <a:lnTo>
                    <a:pt x="117" y="45"/>
                  </a:lnTo>
                  <a:lnTo>
                    <a:pt x="113" y="34"/>
                  </a:lnTo>
                  <a:lnTo>
                    <a:pt x="108" y="24"/>
                  </a:lnTo>
                  <a:lnTo>
                    <a:pt x="100" y="16"/>
                  </a:lnTo>
                  <a:lnTo>
                    <a:pt x="9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6" name="Freeform 123"/>
            <p:cNvSpPr>
              <a:spLocks noChangeAspect="1"/>
            </p:cNvSpPr>
            <p:nvPr/>
          </p:nvSpPr>
          <p:spPr bwMode="auto">
            <a:xfrm rot="4481310" flipH="1">
              <a:off x="5043488" y="2987675"/>
              <a:ext cx="22225" cy="71438"/>
            </a:xfrm>
            <a:custGeom>
              <a:avLst/>
              <a:gdLst/>
              <a:ahLst/>
              <a:cxnLst>
                <a:cxn ang="0">
                  <a:pos x="47" y="8"/>
                </a:cxn>
                <a:cxn ang="0">
                  <a:pos x="0" y="133"/>
                </a:cxn>
                <a:cxn ang="0">
                  <a:pos x="33" y="0"/>
                </a:cxn>
              </a:cxnLst>
              <a:rect l="0" t="0" r="r" b="b"/>
              <a:pathLst>
                <a:path w="47" h="133">
                  <a:moveTo>
                    <a:pt x="47" y="8"/>
                  </a:moveTo>
                  <a:lnTo>
                    <a:pt x="0" y="133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7" name="Freeform 124"/>
            <p:cNvSpPr>
              <a:spLocks noChangeAspect="1"/>
            </p:cNvSpPr>
            <p:nvPr/>
          </p:nvSpPr>
          <p:spPr bwMode="auto">
            <a:xfrm rot="2365261">
              <a:off x="5099050" y="2927350"/>
              <a:ext cx="31750" cy="7143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63" y="7"/>
                </a:cxn>
                <a:cxn ang="0">
                  <a:pos x="23" y="137"/>
                </a:cxn>
                <a:cxn ang="0">
                  <a:pos x="0" y="131"/>
                </a:cxn>
                <a:cxn ang="0">
                  <a:pos x="41" y="0"/>
                </a:cxn>
              </a:cxnLst>
              <a:rect l="0" t="0" r="r" b="b"/>
              <a:pathLst>
                <a:path w="63" h="137">
                  <a:moveTo>
                    <a:pt x="41" y="0"/>
                  </a:moveTo>
                  <a:lnTo>
                    <a:pt x="63" y="7"/>
                  </a:lnTo>
                  <a:lnTo>
                    <a:pt x="23" y="137"/>
                  </a:lnTo>
                  <a:lnTo>
                    <a:pt x="0" y="131"/>
                  </a:lnTo>
                  <a:lnTo>
                    <a:pt x="41" y="0"/>
                  </a:lnTo>
                </a:path>
              </a:pathLst>
            </a:custGeom>
            <a:solidFill>
              <a:schemeClr val="tx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8" name="Freeform 125"/>
            <p:cNvSpPr>
              <a:spLocks noChangeAspect="1"/>
            </p:cNvSpPr>
            <p:nvPr/>
          </p:nvSpPr>
          <p:spPr bwMode="auto">
            <a:xfrm rot="13853008">
              <a:off x="5126038" y="2989263"/>
              <a:ext cx="7937" cy="19050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6" y="0"/>
                </a:cxn>
                <a:cxn ang="0">
                  <a:pos x="0" y="37"/>
                </a:cxn>
                <a:cxn ang="0">
                  <a:pos x="11" y="39"/>
                </a:cxn>
              </a:cxnLst>
              <a:rect l="0" t="0" r="r" b="b"/>
              <a:pathLst>
                <a:path w="18" h="39">
                  <a:moveTo>
                    <a:pt x="18" y="5"/>
                  </a:moveTo>
                  <a:lnTo>
                    <a:pt x="6" y="0"/>
                  </a:lnTo>
                  <a:lnTo>
                    <a:pt x="0" y="37"/>
                  </a:lnTo>
                  <a:lnTo>
                    <a:pt x="11" y="3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6661" tIns="48331" rIns="96661" bIns="48331">
              <a:spAutoFit/>
            </a:bodyPr>
            <a:lstStyle/>
            <a:p>
              <a:endParaRPr lang="en-US" dirty="0"/>
            </a:p>
          </p:txBody>
        </p:sp>
        <p:sp>
          <p:nvSpPr>
            <p:cNvPr id="129" name="Text Box 23"/>
            <p:cNvSpPr txBox="1">
              <a:spLocks noChangeAspect="1" noChangeArrowheads="1"/>
            </p:cNvSpPr>
            <p:nvPr/>
          </p:nvSpPr>
          <p:spPr bwMode="auto">
            <a:xfrm>
              <a:off x="3348299" y="2857500"/>
              <a:ext cx="2362200" cy="1405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scene3d>
              <a:camera prst="orthographicFront"/>
              <a:lightRig rig="soft" dir="t"/>
            </a:scene3d>
            <a:sp3d extrusionH="25400">
              <a:bevelT/>
              <a:extrusionClr>
                <a:schemeClr val="accent3"/>
              </a:extrusionClr>
            </a:sp3d>
          </p:spPr>
          <p:txBody>
            <a:bodyPr lIns="96661" tIns="48331" rIns="96661" bIns="48331">
              <a:spAutoFit/>
              <a:sp3d extrusionH="127000" contourW="16510" prstMaterial="softEdge">
                <a:bevelT w="120650" h="120650"/>
                <a:bevelB w="120650" h="120650"/>
                <a:extrusionClr>
                  <a:schemeClr val="bg2"/>
                </a:extrusionClr>
                <a:contourClr>
                  <a:schemeClr val="bg1"/>
                </a:contourClr>
              </a:sp3d>
            </a:bodyPr>
            <a:lstStyle/>
            <a:p>
              <a:pPr defTabSz="966788">
                <a:spcBef>
                  <a:spcPct val="50000"/>
                </a:spcBef>
              </a:pPr>
              <a:r>
                <a:rPr lang="en-US" sz="8500" b="1" i="1" dirty="0">
                  <a:solidFill>
                    <a:srgbClr val="000064"/>
                  </a:solidFill>
                  <a:effectLst>
                    <a:outerShdw blurRad="50800" dist="38100" dir="2700000" algn="tl" rotWithShape="0">
                      <a:schemeClr val="bg2">
                        <a:lumMod val="50000"/>
                        <a:alpha val="40000"/>
                      </a:schemeClr>
                    </a:outerShdw>
                  </a:effectLst>
                  <a:latin typeface="Impact" pitchFamily="34" charset="0"/>
                </a:rPr>
                <a:t>PSM</a:t>
              </a:r>
              <a:endParaRPr lang="en-US" sz="2500" i="1" dirty="0">
                <a:solidFill>
                  <a:srgbClr val="000064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220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2048"/>
          <p:cNvSpPr/>
          <p:nvPr/>
        </p:nvSpPr>
        <p:spPr>
          <a:xfrm>
            <a:off x="1607537" y="4009284"/>
            <a:ext cx="1179126" cy="866731"/>
          </a:xfrm>
          <a:prstGeom prst="rect">
            <a:avLst/>
          </a:prstGeom>
          <a:solidFill>
            <a:srgbClr val="FFFF99"/>
          </a:solidFill>
          <a:ln w="952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1" name="Rectangle 2070"/>
          <p:cNvSpPr/>
          <p:nvPr/>
        </p:nvSpPr>
        <p:spPr>
          <a:xfrm>
            <a:off x="2627912" y="4455254"/>
            <a:ext cx="158750" cy="105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5161070"/>
            <a:ext cx="8465289" cy="76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73200" y="1783080"/>
            <a:ext cx="1447800" cy="32004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16256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9177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1971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4955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7940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0924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37502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6639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9624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2608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54977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84187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12762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4229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71817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01662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30237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59447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8897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718502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4739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7660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05180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8347075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8642350" y="4983480"/>
            <a:ext cx="0" cy="1775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921000" y="1783080"/>
            <a:ext cx="1447800" cy="32004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368800" y="1783080"/>
            <a:ext cx="1447800" cy="32004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816600" y="1783080"/>
            <a:ext cx="1447800" cy="32004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264400" y="1783080"/>
            <a:ext cx="1447800" cy="32004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09065" y="1506081"/>
            <a:ext cx="1474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48013" y="1321415"/>
            <a:ext cx="993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Product Design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49775" y="1321415"/>
            <a:ext cx="1060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Detailed Design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16600" y="1321415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Code &amp; Unit Test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64400" y="1321415"/>
            <a:ext cx="1377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Integration &amp; Test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16200000">
            <a:off x="-723900" y="3244780"/>
            <a:ext cx="2901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Percentage of Effort (PM)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35050" y="4614405"/>
            <a:ext cx="333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1713" y="3878479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01713" y="4246443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1713" y="3510515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1713" y="3142551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01713" y="2774587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1713" y="2406623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01713" y="2038659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01713" y="1670695"/>
            <a:ext cx="366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1301750" y="1789915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301750" y="2169464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301750" y="2539500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301750" y="2905392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301750" y="3273356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301750" y="3641320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301750" y="4009284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1301750" y="4377248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1301750" y="4747282"/>
            <a:ext cx="17145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3055337" y="3097532"/>
            <a:ext cx="1179126" cy="543788"/>
          </a:xfrm>
          <a:prstGeom prst="rect">
            <a:avLst/>
          </a:prstGeom>
          <a:solidFill>
            <a:srgbClr val="FFFF99"/>
          </a:solidFill>
          <a:ln w="952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4503137" y="3050201"/>
            <a:ext cx="4053942" cy="223155"/>
          </a:xfrm>
          <a:prstGeom prst="rect">
            <a:avLst/>
          </a:prstGeom>
          <a:solidFill>
            <a:srgbClr val="FFFF99"/>
          </a:solidFill>
          <a:ln w="952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52" name="Straight Connector 2051"/>
          <p:cNvCxnSpPr/>
          <p:nvPr/>
        </p:nvCxnSpPr>
        <p:spPr>
          <a:xfrm>
            <a:off x="6016625" y="2169464"/>
            <a:ext cx="913413" cy="279021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055337" y="3962301"/>
            <a:ext cx="907063" cy="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4543425" y="3137774"/>
            <a:ext cx="879475" cy="135582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1607537" y="4665469"/>
            <a:ext cx="907063" cy="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7440011" y="3273357"/>
            <a:ext cx="907064" cy="677415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607536" y="4587371"/>
            <a:ext cx="1179127" cy="0"/>
          </a:xfrm>
          <a:prstGeom prst="line">
            <a:avLst/>
          </a:prstGeom>
          <a:ln w="2222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3055335" y="3851265"/>
            <a:ext cx="1179127" cy="0"/>
          </a:xfrm>
          <a:prstGeom prst="line">
            <a:avLst/>
          </a:prstGeom>
          <a:ln w="2222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4543425" y="3021844"/>
            <a:ext cx="1174750" cy="298545"/>
          </a:xfrm>
          <a:prstGeom prst="line">
            <a:avLst/>
          </a:prstGeom>
          <a:ln w="2222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016625" y="2341482"/>
            <a:ext cx="1023938" cy="198018"/>
          </a:xfrm>
          <a:prstGeom prst="line">
            <a:avLst/>
          </a:prstGeom>
          <a:ln w="2222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7473950" y="2905392"/>
            <a:ext cx="990600" cy="735928"/>
          </a:xfrm>
          <a:prstGeom prst="line">
            <a:avLst/>
          </a:prstGeom>
          <a:ln w="2222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607535" y="4505644"/>
            <a:ext cx="1179127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3055337" y="3737294"/>
            <a:ext cx="1179127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4553319" y="2922811"/>
            <a:ext cx="1168400" cy="35054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6016625" y="2853119"/>
            <a:ext cx="1100138" cy="38272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V="1">
            <a:off x="7398736" y="2655327"/>
            <a:ext cx="1065814" cy="8855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1" name="Straight Connector 2060"/>
          <p:cNvCxnSpPr>
            <a:endCxn id="62" idx="1"/>
          </p:cNvCxnSpPr>
          <p:nvPr/>
        </p:nvCxnSpPr>
        <p:spPr>
          <a:xfrm flipV="1">
            <a:off x="1607535" y="3161779"/>
            <a:ext cx="2895602" cy="1503690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4" name="Straight Connector 2063"/>
          <p:cNvCxnSpPr>
            <a:stCxn id="62" idx="1"/>
          </p:cNvCxnSpPr>
          <p:nvPr/>
        </p:nvCxnSpPr>
        <p:spPr>
          <a:xfrm flipV="1">
            <a:off x="4503137" y="2169464"/>
            <a:ext cx="1513488" cy="992315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6" name="Straight Connector 2065"/>
          <p:cNvCxnSpPr/>
          <p:nvPr/>
        </p:nvCxnSpPr>
        <p:spPr>
          <a:xfrm>
            <a:off x="6016625" y="2169464"/>
            <a:ext cx="1423386" cy="1792837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8" name="Straight Connector 2067"/>
          <p:cNvCxnSpPr>
            <a:stCxn id="2071" idx="3"/>
          </p:cNvCxnSpPr>
          <p:nvPr/>
        </p:nvCxnSpPr>
        <p:spPr>
          <a:xfrm flipV="1">
            <a:off x="2786662" y="3737294"/>
            <a:ext cx="1447800" cy="7707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6" name="Straight Connector 2075"/>
          <p:cNvCxnSpPr/>
          <p:nvPr/>
        </p:nvCxnSpPr>
        <p:spPr>
          <a:xfrm flipV="1">
            <a:off x="4234464" y="3273356"/>
            <a:ext cx="1487255" cy="463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8" name="Straight Connector 2077"/>
          <p:cNvCxnSpPr/>
          <p:nvPr/>
        </p:nvCxnSpPr>
        <p:spPr>
          <a:xfrm>
            <a:off x="5721719" y="3273356"/>
            <a:ext cx="1395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7116763" y="2655327"/>
            <a:ext cx="1347787" cy="618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3806825" y="2655327"/>
            <a:ext cx="266700" cy="71409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2940050" y="2234734"/>
            <a:ext cx="1440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Small project with low exponent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Arrow Connector 121"/>
          <p:cNvCxnSpPr/>
          <p:nvPr/>
        </p:nvCxnSpPr>
        <p:spPr>
          <a:xfrm flipH="1" flipV="1">
            <a:off x="4717681" y="3591125"/>
            <a:ext cx="400419" cy="52028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473574" y="4156484"/>
            <a:ext cx="1440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Large project with high exponent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49299" y="317315"/>
            <a:ext cx="8109689" cy="1154483"/>
          </a:xfrm>
        </p:spPr>
        <p:txBody>
          <a:bodyPr/>
          <a:lstStyle/>
          <a:p>
            <a:r>
              <a:rPr lang="en-US" dirty="0"/>
              <a:t>COCOMO II Model </a:t>
            </a:r>
            <a:r>
              <a:rPr lang="en-US" dirty="0" smtClean="0"/>
              <a:t>Effort Distribution</a:t>
            </a:r>
            <a:endParaRPr lang="en-US" dirty="0"/>
          </a:p>
        </p:txBody>
      </p:sp>
      <p:sp>
        <p:nvSpPr>
          <p:cNvPr id="2048" name="Date Placeholder 20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2051" name="Footer Placeholder 205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2053" name="Slide Number Placeholder 20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39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COCOMO III Size Inputs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Intent is to produce an estimation model that takes different software size inputs directly</a:t>
            </a:r>
          </a:p>
          <a:p>
            <a:pPr lvl="1"/>
            <a:r>
              <a:rPr lang="en-US" dirty="0" smtClean="0"/>
              <a:t>Current software size other than source lines of code (SLOC) is first converted to SLOC and use as “equivalent” size in the model</a:t>
            </a:r>
          </a:p>
          <a:p>
            <a:pPr lvl="1"/>
            <a:r>
              <a:rPr lang="en-US" dirty="0" smtClean="0"/>
              <a:t>Dependent on the data collected for calibration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11</a:t>
            </a:fld>
            <a:endParaRPr lang="en-US" dirty="0"/>
          </a:p>
        </p:txBody>
      </p:sp>
      <p:sp>
        <p:nvSpPr>
          <p:cNvPr id="7" name="Content Placeholder 5"/>
          <p:cNvSpPr txBox="1">
            <a:spLocks/>
          </p:cNvSpPr>
          <p:nvPr/>
        </p:nvSpPr>
        <p:spPr bwMode="auto">
          <a:xfrm>
            <a:off x="685800" y="3855357"/>
            <a:ext cx="3810000" cy="218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46038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 b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smtClean="0"/>
              <a:t>Software Requirements</a:t>
            </a:r>
          </a:p>
          <a:p>
            <a:r>
              <a:rPr lang="en-US" sz="2000" dirty="0" smtClean="0"/>
              <a:t>Function Point</a:t>
            </a:r>
          </a:p>
          <a:p>
            <a:r>
              <a:rPr lang="en-US" sz="2000" dirty="0" smtClean="0"/>
              <a:t>SNAP Points</a:t>
            </a:r>
          </a:p>
          <a:p>
            <a:r>
              <a:rPr lang="en-US" sz="2000" dirty="0" smtClean="0"/>
              <a:t>Fast Function Points</a:t>
            </a:r>
          </a:p>
          <a:p>
            <a:r>
              <a:rPr lang="en-US" sz="2000" dirty="0" smtClean="0"/>
              <a:t>COSMIC Points</a:t>
            </a:r>
          </a:p>
          <a:p>
            <a:r>
              <a:rPr lang="en-US" sz="2000" dirty="0" smtClean="0"/>
              <a:t>Object / Application Points</a:t>
            </a:r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4648200" y="3855357"/>
            <a:ext cx="3810000" cy="21840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 b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smtClean="0"/>
              <a:t>Feature Points</a:t>
            </a:r>
          </a:p>
          <a:p>
            <a:r>
              <a:rPr lang="en-US" sz="2000" dirty="0" smtClean="0"/>
              <a:t>Use Case Points</a:t>
            </a:r>
          </a:p>
          <a:p>
            <a:r>
              <a:rPr lang="en-US" sz="2000" dirty="0" smtClean="0"/>
              <a:t>Story Points (</a:t>
            </a:r>
            <a:r>
              <a:rPr lang="en-US" sz="2000" i="1" dirty="0" smtClean="0"/>
              <a:t>Agile Development</a:t>
            </a:r>
            <a:r>
              <a:rPr lang="en-US" sz="20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50495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COCOMO III Cost Drivers 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Product </a:t>
            </a:r>
            <a:r>
              <a:rPr lang="en-US" dirty="0" smtClean="0"/>
              <a:t>Attributes </a:t>
            </a:r>
            <a:endParaRPr lang="en-US" dirty="0"/>
          </a:p>
          <a:p>
            <a:pPr lvl="1"/>
            <a:r>
              <a:rPr lang="en-US" dirty="0"/>
              <a:t>Impact of Software Failure (FAIL) (Formerly </a:t>
            </a:r>
            <a:r>
              <a:rPr lang="en-US" dirty="0" smtClean="0"/>
              <a:t>RELY)</a:t>
            </a:r>
            <a:endParaRPr lang="en-US" dirty="0"/>
          </a:p>
          <a:p>
            <a:pPr lvl="1"/>
            <a:r>
              <a:rPr lang="en-US" dirty="0" smtClean="0"/>
              <a:t>Product </a:t>
            </a:r>
            <a:r>
              <a:rPr lang="en-US" dirty="0"/>
              <a:t>Complexity (CPLX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Developed for Reusability (RUSE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Required Software Security (SECU</a:t>
            </a:r>
            <a:r>
              <a:rPr lang="en-US" dirty="0" smtClean="0"/>
              <a:t>)</a:t>
            </a:r>
          </a:p>
          <a:p>
            <a:r>
              <a:rPr lang="en-US" dirty="0" smtClean="0"/>
              <a:t>Platform Attributes</a:t>
            </a:r>
            <a:endParaRPr lang="en-US" dirty="0"/>
          </a:p>
          <a:p>
            <a:pPr lvl="1"/>
            <a:r>
              <a:rPr lang="en-US" dirty="0"/>
              <a:t>Platform </a:t>
            </a:r>
            <a:r>
              <a:rPr lang="en-US" dirty="0" smtClean="0"/>
              <a:t>Constraints (PLAT)</a:t>
            </a:r>
          </a:p>
          <a:p>
            <a:pPr lvl="2"/>
            <a:r>
              <a:rPr lang="en-US" dirty="0" smtClean="0"/>
              <a:t>Combined Execution and Storage Constraints</a:t>
            </a:r>
            <a:endParaRPr lang="en-US" dirty="0"/>
          </a:p>
          <a:p>
            <a:pPr lvl="1"/>
            <a:r>
              <a:rPr lang="en-US" dirty="0"/>
              <a:t>Platform Volatility (PVOL</a:t>
            </a:r>
            <a:r>
              <a:rPr lang="en-US" dirty="0" smtClean="0"/>
              <a:t>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5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COCOMO III Cost Drivers </a:t>
            </a:r>
            <a:r>
              <a:rPr lang="en-US" dirty="0" smtClean="0"/>
              <a:t>-2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Personnel Attributes</a:t>
            </a:r>
          </a:p>
          <a:p>
            <a:pPr lvl="1"/>
            <a:r>
              <a:rPr lang="en-US" dirty="0"/>
              <a:t>Analyst Capability (ACAP)</a:t>
            </a:r>
          </a:p>
          <a:p>
            <a:pPr lvl="1"/>
            <a:r>
              <a:rPr lang="en-US" dirty="0"/>
              <a:t>Programmer Capability (PCAP)</a:t>
            </a:r>
          </a:p>
          <a:p>
            <a:pPr lvl="1"/>
            <a:r>
              <a:rPr lang="en-US" dirty="0"/>
              <a:t>Personnel Continuity (PCON)</a:t>
            </a:r>
          </a:p>
          <a:p>
            <a:pPr lvl="1"/>
            <a:r>
              <a:rPr lang="en-US" dirty="0"/>
              <a:t>Applications Experience (APEX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Language and Tool Experience (LTEX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Platform Experience (PLEX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169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COCOMO III Cost Drivers </a:t>
            </a:r>
            <a:r>
              <a:rPr lang="en-US" dirty="0" smtClean="0"/>
              <a:t>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dirty="0" smtClean="0"/>
              <a:t>Attributes</a:t>
            </a:r>
            <a:endParaRPr lang="en-US" dirty="0"/>
          </a:p>
          <a:p>
            <a:pPr lvl="1"/>
            <a:r>
              <a:rPr lang="en-US" dirty="0"/>
              <a:t>Precedentedness (PREC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Development Flexibility (FLEX)	</a:t>
            </a:r>
          </a:p>
          <a:p>
            <a:pPr lvl="1"/>
            <a:r>
              <a:rPr lang="en-US" dirty="0"/>
              <a:t>Opportunity and Risk Resolution (RESL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Stakeholder Team Cohesion (TEAM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Process Capability &amp; Usage (PCUS) (Formerly PMAT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Use of Software Tools (TOOL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Multisite Development (SITE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107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Driver Detailed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030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3040" y="1887260"/>
            <a:ext cx="2768440" cy="6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Aft>
                <a:spcPct val="50000"/>
              </a:spcAft>
              <a:buNone/>
              <a:defRPr/>
            </a:pPr>
            <a:r>
              <a:rPr lang="en-US" sz="1600" kern="0" dirty="0">
                <a:solidFill>
                  <a:srgbClr val="000000"/>
                </a:solidFill>
                <a:ea typeface="ＭＳ Ｐゴシック"/>
              </a:rPr>
              <a:t>Software product size </a:t>
            </a: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estimate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65899" y="2519522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5899" y="3563169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65899" y="5931535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999312" y="1224328"/>
            <a:ext cx="2805164" cy="5181113"/>
          </a:xfrm>
          <a:prstGeom prst="rect">
            <a:avLst/>
          </a:prstGeom>
          <a:solidFill>
            <a:srgbClr val="800000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213357" tIns="106678" rIns="213357" bIns="106678" anchor="ctr" anchorCtr="0"/>
          <a:lstStyle/>
          <a:p>
            <a:pPr algn="ctr" defTabSz="2133570" eaLnBrk="0" hangingPunct="0">
              <a:defRPr/>
            </a:pPr>
            <a:endParaRPr lang="en-US" sz="3200" b="1" kern="0" dirty="0">
              <a:solidFill>
                <a:srgbClr val="FFCC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23844"/>
            <a:ext cx="7772400" cy="600485"/>
          </a:xfrm>
        </p:spPr>
        <p:txBody>
          <a:bodyPr/>
          <a:lstStyle/>
          <a:p>
            <a:r>
              <a:rPr lang="en-US" dirty="0"/>
              <a:t>COCOMO III Model Concept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16</a:t>
            </a:fld>
            <a:endParaRPr lang="en-US" dirty="0"/>
          </a:p>
        </p:txBody>
      </p:sp>
      <p:sp>
        <p:nvSpPr>
          <p:cNvPr id="17" name="Rectangle 1030"/>
          <p:cNvSpPr>
            <a:spLocks noChangeArrowheads="1"/>
          </p:cNvSpPr>
          <p:nvPr/>
        </p:nvSpPr>
        <p:spPr bwMode="auto">
          <a:xfrm>
            <a:off x="3505424" y="4218857"/>
            <a:ext cx="1792941" cy="85637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Defect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Introduction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19" name="Rectangle 1031"/>
          <p:cNvSpPr>
            <a:spLocks noChangeArrowheads="1"/>
          </p:cNvSpPr>
          <p:nvPr/>
        </p:nvSpPr>
        <p:spPr bwMode="auto">
          <a:xfrm>
            <a:off x="3505424" y="5421863"/>
            <a:ext cx="1792941" cy="796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Defect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Removal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0" name="Line 1032"/>
          <p:cNvSpPr>
            <a:spLocks noChangeShapeType="1"/>
          </p:cNvSpPr>
          <p:nvPr/>
        </p:nvSpPr>
        <p:spPr bwMode="auto">
          <a:xfrm>
            <a:off x="4401894" y="5090472"/>
            <a:ext cx="0" cy="341263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2" name="Rectangle 1030"/>
          <p:cNvSpPr>
            <a:spLocks noChangeArrowheads="1"/>
          </p:cNvSpPr>
          <p:nvPr/>
        </p:nvSpPr>
        <p:spPr bwMode="auto">
          <a:xfrm>
            <a:off x="3505424" y="1419180"/>
            <a:ext cx="1792941" cy="85637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Schedule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charset="0"/>
              <a:cs typeface="+mn-cs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3" name="Rectangle 1031"/>
          <p:cNvSpPr>
            <a:spLocks noChangeArrowheads="1"/>
          </p:cNvSpPr>
          <p:nvPr/>
        </p:nvSpPr>
        <p:spPr bwMode="auto">
          <a:xfrm>
            <a:off x="3505424" y="2622186"/>
            <a:ext cx="1792941" cy="796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Effort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charset="0"/>
              <a:cs typeface="+mn-cs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4" name="Line 1032"/>
          <p:cNvSpPr>
            <a:spLocks noChangeShapeType="1"/>
          </p:cNvSpPr>
          <p:nvPr/>
        </p:nvSpPr>
        <p:spPr bwMode="auto">
          <a:xfrm>
            <a:off x="4401894" y="2290795"/>
            <a:ext cx="0" cy="341263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5" name="Line 1041"/>
          <p:cNvSpPr>
            <a:spLocks noChangeShapeType="1"/>
          </p:cNvSpPr>
          <p:nvPr/>
        </p:nvSpPr>
        <p:spPr bwMode="auto">
          <a:xfrm>
            <a:off x="5804476" y="5934296"/>
            <a:ext cx="273341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6" name="Line 1032"/>
          <p:cNvSpPr>
            <a:spLocks noChangeShapeType="1"/>
          </p:cNvSpPr>
          <p:nvPr/>
        </p:nvSpPr>
        <p:spPr bwMode="auto">
          <a:xfrm>
            <a:off x="2999312" y="2519522"/>
            <a:ext cx="506112" cy="510531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7" name="Line 1032"/>
          <p:cNvSpPr>
            <a:spLocks noChangeShapeType="1"/>
          </p:cNvSpPr>
          <p:nvPr/>
        </p:nvSpPr>
        <p:spPr bwMode="auto">
          <a:xfrm>
            <a:off x="2999312" y="2519522"/>
            <a:ext cx="506112" cy="1947577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8" name="Line 1032"/>
          <p:cNvSpPr>
            <a:spLocks noChangeShapeType="1"/>
          </p:cNvSpPr>
          <p:nvPr/>
        </p:nvSpPr>
        <p:spPr bwMode="auto">
          <a:xfrm flipV="1">
            <a:off x="2999312" y="3182453"/>
            <a:ext cx="506112" cy="380716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9" name="Line 1032"/>
          <p:cNvSpPr>
            <a:spLocks noChangeShapeType="1"/>
          </p:cNvSpPr>
          <p:nvPr/>
        </p:nvSpPr>
        <p:spPr bwMode="auto">
          <a:xfrm>
            <a:off x="2988171" y="3607697"/>
            <a:ext cx="517253" cy="1136236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0" name="Line 1032"/>
          <p:cNvSpPr>
            <a:spLocks noChangeShapeType="1"/>
          </p:cNvSpPr>
          <p:nvPr/>
        </p:nvSpPr>
        <p:spPr bwMode="auto">
          <a:xfrm>
            <a:off x="2961480" y="5931535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1" name="Line 1032"/>
          <p:cNvSpPr>
            <a:spLocks noChangeShapeType="1"/>
          </p:cNvSpPr>
          <p:nvPr/>
        </p:nvSpPr>
        <p:spPr bwMode="auto">
          <a:xfrm>
            <a:off x="5260532" y="5931535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2" name="Line 1032"/>
          <p:cNvSpPr>
            <a:spLocks noChangeShapeType="1"/>
          </p:cNvSpPr>
          <p:nvPr/>
        </p:nvSpPr>
        <p:spPr bwMode="auto">
          <a:xfrm>
            <a:off x="5298365" y="4635749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4" name="Text Box 1042"/>
          <p:cNvSpPr txBox="1">
            <a:spLocks noChangeArrowheads="1"/>
          </p:cNvSpPr>
          <p:nvPr/>
        </p:nvSpPr>
        <p:spPr bwMode="auto">
          <a:xfrm>
            <a:off x="5812379" y="5301061"/>
            <a:ext cx="3057525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Number of est. </a:t>
            </a:r>
            <a:r>
              <a:rPr lang="en-US" sz="1600" u="sng" dirty="0" smtClean="0">
                <a:latin typeface="Helvetica" charset="0"/>
              </a:rPr>
              <a:t>residual defects </a:t>
            </a:r>
            <a:r>
              <a:rPr lang="en-US" sz="1600" dirty="0" smtClean="0">
                <a:latin typeface="Helvetica" charset="0"/>
              </a:rPr>
              <a:t>and the </a:t>
            </a:r>
            <a:r>
              <a:rPr lang="en-US" sz="1600" u="sng" dirty="0" smtClean="0">
                <a:latin typeface="Helvetica" charset="0"/>
              </a:rPr>
              <a:t>residual defect density</a:t>
            </a:r>
            <a:endParaRPr lang="en-US" sz="1600" u="sng" dirty="0">
              <a:latin typeface="Helvetica" charset="0"/>
            </a:endParaRPr>
          </a:p>
        </p:txBody>
      </p:sp>
      <p:sp>
        <p:nvSpPr>
          <p:cNvPr id="35" name="Line 1041"/>
          <p:cNvSpPr>
            <a:spLocks noChangeShapeType="1"/>
          </p:cNvSpPr>
          <p:nvPr/>
        </p:nvSpPr>
        <p:spPr bwMode="auto">
          <a:xfrm>
            <a:off x="5826949" y="4658490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6" name="Text Box 1042"/>
          <p:cNvSpPr txBox="1">
            <a:spLocks noChangeArrowheads="1"/>
          </p:cNvSpPr>
          <p:nvPr/>
        </p:nvSpPr>
        <p:spPr bwMode="auto">
          <a:xfrm>
            <a:off x="5801238" y="4029960"/>
            <a:ext cx="327660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Number of est. non-trivial defects for Requirements, Design, &amp; Code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37" name="Line 1032"/>
          <p:cNvSpPr>
            <a:spLocks noChangeShapeType="1"/>
          </p:cNvSpPr>
          <p:nvPr/>
        </p:nvSpPr>
        <p:spPr bwMode="auto">
          <a:xfrm>
            <a:off x="5298365" y="3039186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8" name="Line 1032"/>
          <p:cNvSpPr>
            <a:spLocks noChangeShapeType="1"/>
          </p:cNvSpPr>
          <p:nvPr/>
        </p:nvSpPr>
        <p:spPr bwMode="auto">
          <a:xfrm>
            <a:off x="5298365" y="1887260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9" name="Line 6"/>
          <p:cNvSpPr>
            <a:spLocks noChangeShapeType="1"/>
          </p:cNvSpPr>
          <p:nvPr/>
        </p:nvSpPr>
        <p:spPr bwMode="auto">
          <a:xfrm>
            <a:off x="292590" y="4150027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265899" y="5283745"/>
            <a:ext cx="2768440" cy="73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en-US" sz="1600" dirty="0" smtClean="0">
                <a:latin typeface="Helvetica" charset="0"/>
              </a:rPr>
              <a:t>Defect </a:t>
            </a:r>
            <a:r>
              <a:rPr lang="en-US" sz="1600" dirty="0">
                <a:latin typeface="Helvetica" charset="0"/>
              </a:rPr>
              <a:t>removal profile </a:t>
            </a:r>
            <a:r>
              <a:rPr lang="en-US" sz="1600" dirty="0" smtClean="0">
                <a:latin typeface="Helvetica" charset="0"/>
              </a:rPr>
              <a:t>levels</a:t>
            </a:r>
            <a:endParaRPr lang="en-US" sz="1600" dirty="0">
              <a:latin typeface="Helvetica" charset="0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193040" y="2663581"/>
            <a:ext cx="2768440" cy="94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Aft>
                <a:spcPct val="50000"/>
              </a:spcAft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Software product</a:t>
            </a:r>
            <a:r>
              <a:rPr lang="en-US" sz="1600" kern="0" dirty="0">
                <a:solidFill>
                  <a:srgbClr val="000000"/>
                </a:solidFill>
                <a:ea typeface="ＭＳ Ｐゴシック"/>
              </a:rPr>
              <a:t>, </a:t>
            </a: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platform, personal &amp; project attributes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193040" y="3741409"/>
            <a:ext cx="2253656" cy="3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Bef>
                <a:spcPct val="30000"/>
              </a:spcBef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Labor Rates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999313" y="3767477"/>
            <a:ext cx="2448982" cy="367386"/>
            <a:chOff x="2999312" y="3767477"/>
            <a:chExt cx="2827637" cy="367386"/>
          </a:xfrm>
        </p:grpSpPr>
        <p:sp>
          <p:nvSpPr>
            <p:cNvPr id="47" name="Line 1032"/>
            <p:cNvSpPr>
              <a:spLocks noChangeShapeType="1"/>
            </p:cNvSpPr>
            <p:nvPr/>
          </p:nvSpPr>
          <p:spPr bwMode="auto">
            <a:xfrm flipV="1">
              <a:off x="2999312" y="3767477"/>
              <a:ext cx="833201" cy="367386"/>
            </a:xfrm>
            <a:prstGeom prst="line">
              <a:avLst/>
            </a:prstGeom>
            <a:noFill/>
            <a:ln w="38100" cmpd="sng">
              <a:solidFill>
                <a:schemeClr val="bg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8" name="Line 1032"/>
            <p:cNvSpPr>
              <a:spLocks noChangeShapeType="1"/>
            </p:cNvSpPr>
            <p:nvPr/>
          </p:nvSpPr>
          <p:spPr bwMode="auto">
            <a:xfrm flipV="1">
              <a:off x="3810230" y="3767478"/>
              <a:ext cx="2016719" cy="0"/>
            </a:xfrm>
            <a:prstGeom prst="line">
              <a:avLst/>
            </a:prstGeom>
            <a:noFill/>
            <a:ln w="38100" cmpd="sng">
              <a:solidFill>
                <a:schemeClr val="bg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endParaRPr>
            </a:p>
          </p:txBody>
        </p:sp>
      </p:grpSp>
      <p:sp>
        <p:nvSpPr>
          <p:cNvPr id="50" name="Line 1041"/>
          <p:cNvSpPr>
            <a:spLocks noChangeShapeType="1"/>
          </p:cNvSpPr>
          <p:nvPr/>
        </p:nvSpPr>
        <p:spPr bwMode="auto">
          <a:xfrm>
            <a:off x="5831084" y="3788952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1" name="Text Box 1042"/>
          <p:cNvSpPr txBox="1">
            <a:spLocks noChangeArrowheads="1"/>
          </p:cNvSpPr>
          <p:nvPr/>
        </p:nvSpPr>
        <p:spPr bwMode="auto">
          <a:xfrm>
            <a:off x="5805373" y="3472342"/>
            <a:ext cx="121347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Costs ($$)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2" name="Line 1041"/>
          <p:cNvSpPr>
            <a:spLocks noChangeShapeType="1"/>
          </p:cNvSpPr>
          <p:nvPr/>
        </p:nvSpPr>
        <p:spPr bwMode="auto">
          <a:xfrm>
            <a:off x="5848547" y="3051527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3" name="Text Box 1042"/>
          <p:cNvSpPr txBox="1">
            <a:spLocks noChangeArrowheads="1"/>
          </p:cNvSpPr>
          <p:nvPr/>
        </p:nvSpPr>
        <p:spPr bwMode="auto">
          <a:xfrm>
            <a:off x="5822836" y="2734917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Effort (Person Months)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4" name="Line 1041"/>
          <p:cNvSpPr>
            <a:spLocks noChangeShapeType="1"/>
          </p:cNvSpPr>
          <p:nvPr/>
        </p:nvSpPr>
        <p:spPr bwMode="auto">
          <a:xfrm>
            <a:off x="5831084" y="2422887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5" name="Text Box 1042"/>
          <p:cNvSpPr txBox="1">
            <a:spLocks noChangeArrowheads="1"/>
          </p:cNvSpPr>
          <p:nvPr/>
        </p:nvSpPr>
        <p:spPr bwMode="auto">
          <a:xfrm>
            <a:off x="5805373" y="2106277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Staffing Levels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6" name="Line 1041"/>
          <p:cNvSpPr>
            <a:spLocks noChangeShapeType="1"/>
          </p:cNvSpPr>
          <p:nvPr/>
        </p:nvSpPr>
        <p:spPr bwMode="auto">
          <a:xfrm>
            <a:off x="5874258" y="1889566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7" name="Text Box 1042"/>
          <p:cNvSpPr txBox="1">
            <a:spLocks noChangeArrowheads="1"/>
          </p:cNvSpPr>
          <p:nvPr/>
        </p:nvSpPr>
        <p:spPr bwMode="auto">
          <a:xfrm>
            <a:off x="5848547" y="1572956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Schedule (Months)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9" name="Line 1032"/>
          <p:cNvSpPr>
            <a:spLocks noChangeShapeType="1"/>
          </p:cNvSpPr>
          <p:nvPr/>
        </p:nvSpPr>
        <p:spPr bwMode="auto">
          <a:xfrm>
            <a:off x="5495050" y="2444832"/>
            <a:ext cx="0" cy="585222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0" name="Line 1032"/>
          <p:cNvSpPr>
            <a:spLocks noChangeShapeType="1"/>
          </p:cNvSpPr>
          <p:nvPr/>
        </p:nvSpPr>
        <p:spPr bwMode="auto">
          <a:xfrm>
            <a:off x="5495050" y="1889566"/>
            <a:ext cx="0" cy="485334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1" name="Line 1032"/>
          <p:cNvSpPr>
            <a:spLocks noChangeShapeType="1"/>
          </p:cNvSpPr>
          <p:nvPr/>
        </p:nvSpPr>
        <p:spPr bwMode="auto">
          <a:xfrm>
            <a:off x="5545846" y="2409740"/>
            <a:ext cx="251126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5448294" y="2362199"/>
            <a:ext cx="84666" cy="7762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Line 1032"/>
          <p:cNvSpPr>
            <a:spLocks noChangeShapeType="1"/>
          </p:cNvSpPr>
          <p:nvPr/>
        </p:nvSpPr>
        <p:spPr bwMode="auto">
          <a:xfrm>
            <a:off x="2999312" y="2498553"/>
            <a:ext cx="506112" cy="2933182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4" name="Line 1032"/>
          <p:cNvSpPr>
            <a:spLocks noChangeShapeType="1"/>
          </p:cNvSpPr>
          <p:nvPr/>
        </p:nvSpPr>
        <p:spPr bwMode="auto">
          <a:xfrm>
            <a:off x="5495050" y="3051526"/>
            <a:ext cx="0" cy="677141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5448294" y="3728668"/>
            <a:ext cx="84666" cy="7762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Line 1032"/>
          <p:cNvSpPr>
            <a:spLocks noChangeShapeType="1"/>
          </p:cNvSpPr>
          <p:nvPr/>
        </p:nvSpPr>
        <p:spPr bwMode="auto">
          <a:xfrm>
            <a:off x="5554125" y="3767478"/>
            <a:ext cx="251126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2743200" y="3916702"/>
            <a:ext cx="3416300" cy="273408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096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Estimation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Estimates only “Nontrivial” defects</a:t>
            </a:r>
          </a:p>
          <a:p>
            <a:pPr lvl="1"/>
            <a:r>
              <a:rPr lang="en-US" i="1" dirty="0" smtClean="0"/>
              <a:t>Critical</a:t>
            </a:r>
            <a:r>
              <a:rPr lang="en-US" dirty="0" smtClean="0"/>
              <a:t>: causes a system to crash or unrecoverable data loss or jeopardizes personnel</a:t>
            </a:r>
          </a:p>
          <a:p>
            <a:pPr lvl="1"/>
            <a:r>
              <a:rPr lang="en-US" i="1" dirty="0" smtClean="0"/>
              <a:t>High</a:t>
            </a:r>
            <a:r>
              <a:rPr lang="en-US" dirty="0" smtClean="0"/>
              <a:t>: causes impairment of critical system function and no workaround solution exists</a:t>
            </a:r>
          </a:p>
          <a:p>
            <a:pPr lvl="1"/>
            <a:r>
              <a:rPr lang="en-US" i="1" dirty="0" smtClean="0"/>
              <a:t>Medium</a:t>
            </a:r>
            <a:r>
              <a:rPr lang="en-US" dirty="0" smtClean="0"/>
              <a:t>: causes impairment of critical system function, through a workaround solution does exist</a:t>
            </a:r>
            <a:endParaRPr lang="en-US" dirty="0"/>
          </a:p>
          <a:p>
            <a:r>
              <a:rPr lang="en-US" dirty="0" smtClean="0"/>
              <a:t>Defect estimates are for only 3 artifacts:</a:t>
            </a:r>
          </a:p>
          <a:p>
            <a:pPr lvl="1"/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Design</a:t>
            </a:r>
          </a:p>
          <a:p>
            <a:pPr lvl="1"/>
            <a:r>
              <a:rPr lang="en-US" dirty="0" smtClean="0"/>
              <a:t>Code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04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3065"/>
            <a:ext cx="7772400" cy="1154483"/>
          </a:xfrm>
        </p:spPr>
        <p:txBody>
          <a:bodyPr/>
          <a:lstStyle/>
          <a:p>
            <a:r>
              <a:rPr lang="en-US" dirty="0" smtClean="0"/>
              <a:t>Defect Introduction &amp; Removal Estimation Models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41400" y="1811635"/>
            <a:ext cx="65481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For each artifact: Requirements, Design, Code</a:t>
            </a:r>
          </a:p>
          <a:p>
            <a:r>
              <a:rPr lang="en-US" sz="2400" u="sng" dirty="0" smtClean="0"/>
              <a:t>Defect Introduction Density </a:t>
            </a:r>
            <a:r>
              <a:rPr lang="en-US" sz="2400" dirty="0" smtClean="0"/>
              <a:t>(DI)=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A * </a:t>
            </a:r>
            <a:r>
              <a:rPr lang="en-US" sz="2400" dirty="0" err="1" smtClean="0"/>
              <a:t>Size</a:t>
            </a:r>
            <a:r>
              <a:rPr lang="en-US" sz="2400" baseline="30000" dirty="0" err="1" smtClean="0"/>
              <a:t>G</a:t>
            </a:r>
            <a:r>
              <a:rPr lang="en-US" sz="2400" dirty="0" smtClean="0"/>
              <a:t> * Product(19 Quality Drivers)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for Requirements, Design, Code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41400" y="3708400"/>
            <a:ext cx="6531205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For each artifact: Requirements, Design, Code</a:t>
            </a:r>
          </a:p>
          <a:p>
            <a:r>
              <a:rPr lang="en-US" sz="2400" u="sng" dirty="0" smtClean="0"/>
              <a:t>Defect Removal Density </a:t>
            </a:r>
            <a:r>
              <a:rPr lang="en-US" sz="2400" dirty="0" smtClean="0"/>
              <a:t>=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C * DI * Product(1 – Removal Profile*) 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25034" y="5150028"/>
            <a:ext cx="30828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*Removal Profile: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Automated Analysis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People Reviews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Execution Testing &amp;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086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Reduction Profiles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485710"/>
              </p:ext>
            </p:extLst>
          </p:nvPr>
        </p:nvGraphicFramePr>
        <p:xfrm>
          <a:off x="381000" y="1525573"/>
          <a:ext cx="8813800" cy="4913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Document" r:id="rId3" imgW="5740400" imgH="3200400" progId="Word.Document.12">
                  <p:embed/>
                </p:oleObj>
              </mc:Choice>
              <mc:Fallback>
                <p:oleObj name="Document" r:id="rId3" imgW="5740400" imgH="3200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525573"/>
                        <a:ext cx="8813800" cy="4913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4561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444500" y="1638300"/>
            <a:ext cx="5194300" cy="5207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22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 of the Workshop</a:t>
            </a:r>
          </a:p>
        </p:txBody>
      </p:sp>
      <p:sp>
        <p:nvSpPr>
          <p:cNvPr id="5123" name="Rectangle 10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Technical Debt</a:t>
            </a:r>
          </a:p>
          <a:p>
            <a:r>
              <a:rPr lang="en-US" dirty="0" smtClean="0"/>
              <a:t>Review of COCOMO III model</a:t>
            </a:r>
          </a:p>
          <a:p>
            <a:pPr lvl="1"/>
            <a:r>
              <a:rPr lang="en-US" dirty="0" smtClean="0"/>
              <a:t>You thoughts on the model</a:t>
            </a:r>
          </a:p>
          <a:p>
            <a:r>
              <a:rPr lang="en-US" dirty="0" smtClean="0"/>
              <a:t>Discuss incorporation of Technical Debt into the model</a:t>
            </a:r>
          </a:p>
          <a:p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5765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444500" y="2908300"/>
            <a:ext cx="8166100" cy="4699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22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 of the Workshop</a:t>
            </a:r>
          </a:p>
        </p:txBody>
      </p:sp>
      <p:sp>
        <p:nvSpPr>
          <p:cNvPr id="5123" name="Rectangle 10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Technical Debt</a:t>
            </a:r>
          </a:p>
          <a:p>
            <a:r>
              <a:rPr lang="en-US" dirty="0" smtClean="0"/>
              <a:t>Review of COCOMO III model</a:t>
            </a:r>
          </a:p>
          <a:p>
            <a:pPr lvl="1"/>
            <a:r>
              <a:rPr lang="en-US" dirty="0" smtClean="0"/>
              <a:t>You thoughts on the model</a:t>
            </a:r>
          </a:p>
          <a:p>
            <a:r>
              <a:rPr lang="en-US" dirty="0" smtClean="0"/>
              <a:t>Discuss incorporation of Technical Debt into the model</a:t>
            </a:r>
          </a:p>
          <a:p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54893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662041"/>
          </a:xfrm>
        </p:spPr>
        <p:txBody>
          <a:bodyPr/>
          <a:lstStyle/>
          <a:p>
            <a:r>
              <a:rPr lang="en-US" dirty="0" smtClean="0"/>
              <a:t>Workshop Out Brief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59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Debt Questions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incurring TD affect:</a:t>
            </a:r>
          </a:p>
          <a:p>
            <a:pPr lvl="1"/>
            <a:r>
              <a:rPr lang="en-US" dirty="0" smtClean="0"/>
              <a:t>Current development cost</a:t>
            </a:r>
          </a:p>
          <a:p>
            <a:pPr lvl="1"/>
            <a:r>
              <a:rPr lang="en-US" dirty="0" smtClean="0"/>
              <a:t>Future development costs</a:t>
            </a:r>
          </a:p>
          <a:p>
            <a:pPr lvl="1"/>
            <a:endParaRPr lang="en-US" dirty="0"/>
          </a:p>
          <a:p>
            <a:r>
              <a:rPr lang="en-US" dirty="0" smtClean="0"/>
              <a:t>Should TD be in input to a cost estimate?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237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292098" y="4419600"/>
            <a:ext cx="8547101" cy="18542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Cost Model</a:t>
            </a:r>
            <a:endParaRPr lang="en-US" sz="2400" b="1" i="1" dirty="0">
              <a:solidFill>
                <a:srgbClr val="FF0000"/>
              </a:solidFill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Estimate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740364"/>
            <a:ext cx="7772400" cy="600485"/>
          </a:xfrm>
        </p:spPr>
        <p:txBody>
          <a:bodyPr/>
          <a:lstStyle/>
          <a:p>
            <a:r>
              <a:rPr lang="en-US" dirty="0" smtClean="0"/>
              <a:t>Summary – Tech Debt</a:t>
            </a:r>
            <a:endParaRPr lang="en-US" dirty="0" smtClean="0"/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3400" y="1471498"/>
            <a:ext cx="8115300" cy="4711114"/>
          </a:xfrm>
        </p:spPr>
        <p:txBody>
          <a:bodyPr/>
          <a:lstStyle/>
          <a:p>
            <a:r>
              <a:rPr lang="en-US" dirty="0" smtClean="0"/>
              <a:t>Technical Debt (TD)</a:t>
            </a:r>
          </a:p>
          <a:p>
            <a:pPr lvl="1"/>
            <a:r>
              <a:rPr lang="en-US" dirty="0" smtClean="0"/>
              <a:t>Delayed technical work (Intentional) or rework (Unintentional) that is incurred when shortcuts are taken or short-term needs are given precedence over the long-term objectives. </a:t>
            </a:r>
          </a:p>
          <a:p>
            <a:r>
              <a:rPr lang="en-US" dirty="0" smtClean="0"/>
              <a:t>Technical Debt Item (TDI)</a:t>
            </a:r>
          </a:p>
          <a:p>
            <a:pPr lvl="1"/>
            <a:r>
              <a:rPr lang="en-US" dirty="0" smtClean="0"/>
              <a:t>Single atomic occurrences of TD in a project.</a:t>
            </a:r>
          </a:p>
          <a:p>
            <a:r>
              <a:rPr lang="en-US" dirty="0" smtClean="0"/>
              <a:t>Technical Debt List (TDL)</a:t>
            </a:r>
          </a:p>
          <a:p>
            <a:pPr lvl="1"/>
            <a:r>
              <a:rPr lang="en-US" dirty="0" smtClean="0"/>
              <a:t>A prioritized list to maintain all TDI information in a project. </a:t>
            </a:r>
          </a:p>
          <a:p>
            <a:r>
              <a:rPr lang="en-US" dirty="0" smtClean="0"/>
              <a:t>TD Principle</a:t>
            </a:r>
          </a:p>
          <a:p>
            <a:pPr lvl="1"/>
            <a:r>
              <a:rPr lang="en-US" dirty="0" smtClean="0"/>
              <a:t>Estimated costs/effort of paying off the TDI</a:t>
            </a:r>
          </a:p>
          <a:p>
            <a:r>
              <a:rPr lang="en-US" dirty="0" smtClean="0"/>
              <a:t>TD Interest</a:t>
            </a:r>
          </a:p>
          <a:p>
            <a:pPr lvl="1"/>
            <a:r>
              <a:rPr lang="en-US" dirty="0" smtClean="0"/>
              <a:t>Continuing cost/effort due to the delay of the treatment of the TDI</a:t>
            </a:r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591098"/>
      </p:ext>
    </p:extLst>
  </p:cSld>
  <p:clrMapOvr>
    <a:masterClrMapping/>
  </p:clrMapOvr>
  <p:transition xmlns:p14="http://schemas.microsoft.com/office/powerpoint/2010/main"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3040" y="1887260"/>
            <a:ext cx="2768440" cy="6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Aft>
                <a:spcPct val="50000"/>
              </a:spcAft>
              <a:buNone/>
              <a:defRPr/>
            </a:pPr>
            <a:r>
              <a:rPr lang="en-US" sz="1600" kern="0" dirty="0">
                <a:solidFill>
                  <a:srgbClr val="000000"/>
                </a:solidFill>
                <a:ea typeface="ＭＳ Ｐゴシック"/>
              </a:rPr>
              <a:t>Software product size </a:t>
            </a: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estimate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65899" y="2519522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5899" y="3563169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65899" y="5931535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999312" y="1224328"/>
            <a:ext cx="2805164" cy="5181113"/>
          </a:xfrm>
          <a:prstGeom prst="rect">
            <a:avLst/>
          </a:prstGeom>
          <a:solidFill>
            <a:srgbClr val="800000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213357" tIns="106678" rIns="213357" bIns="106678" anchor="ctr" anchorCtr="0"/>
          <a:lstStyle/>
          <a:p>
            <a:pPr algn="ctr" defTabSz="2133570" eaLnBrk="0" hangingPunct="0">
              <a:defRPr/>
            </a:pPr>
            <a:endParaRPr lang="en-US" sz="3200" b="1" kern="0" dirty="0">
              <a:solidFill>
                <a:srgbClr val="FFCC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23844"/>
            <a:ext cx="7772400" cy="600485"/>
          </a:xfrm>
        </p:spPr>
        <p:txBody>
          <a:bodyPr/>
          <a:lstStyle/>
          <a:p>
            <a:r>
              <a:rPr lang="en-US" dirty="0" smtClean="0"/>
              <a:t>Summary – COCOMO </a:t>
            </a:r>
            <a:r>
              <a:rPr lang="en-US" dirty="0"/>
              <a:t>III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24</a:t>
            </a:fld>
            <a:endParaRPr lang="en-US" dirty="0"/>
          </a:p>
        </p:txBody>
      </p:sp>
      <p:sp>
        <p:nvSpPr>
          <p:cNvPr id="17" name="Rectangle 1030"/>
          <p:cNvSpPr>
            <a:spLocks noChangeArrowheads="1"/>
          </p:cNvSpPr>
          <p:nvPr/>
        </p:nvSpPr>
        <p:spPr bwMode="auto">
          <a:xfrm>
            <a:off x="3505424" y="4218857"/>
            <a:ext cx="1792941" cy="85637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Defect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Introduction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19" name="Rectangle 1031"/>
          <p:cNvSpPr>
            <a:spLocks noChangeArrowheads="1"/>
          </p:cNvSpPr>
          <p:nvPr/>
        </p:nvSpPr>
        <p:spPr bwMode="auto">
          <a:xfrm>
            <a:off x="3505424" y="5421863"/>
            <a:ext cx="1792941" cy="796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Defect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Removal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0" name="Line 1032"/>
          <p:cNvSpPr>
            <a:spLocks noChangeShapeType="1"/>
          </p:cNvSpPr>
          <p:nvPr/>
        </p:nvSpPr>
        <p:spPr bwMode="auto">
          <a:xfrm>
            <a:off x="4401894" y="5090472"/>
            <a:ext cx="0" cy="341263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2" name="Rectangle 1030"/>
          <p:cNvSpPr>
            <a:spLocks noChangeArrowheads="1"/>
          </p:cNvSpPr>
          <p:nvPr/>
        </p:nvSpPr>
        <p:spPr bwMode="auto">
          <a:xfrm>
            <a:off x="3505424" y="1419180"/>
            <a:ext cx="1792941" cy="85637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Schedule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charset="0"/>
              <a:cs typeface="+mn-cs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3" name="Rectangle 1031"/>
          <p:cNvSpPr>
            <a:spLocks noChangeArrowheads="1"/>
          </p:cNvSpPr>
          <p:nvPr/>
        </p:nvSpPr>
        <p:spPr bwMode="auto">
          <a:xfrm>
            <a:off x="3505424" y="2622186"/>
            <a:ext cx="1792941" cy="796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Effort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charset="0"/>
              <a:cs typeface="+mn-cs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4" name="Line 1032"/>
          <p:cNvSpPr>
            <a:spLocks noChangeShapeType="1"/>
          </p:cNvSpPr>
          <p:nvPr/>
        </p:nvSpPr>
        <p:spPr bwMode="auto">
          <a:xfrm>
            <a:off x="4401894" y="2290795"/>
            <a:ext cx="0" cy="341263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5" name="Line 1041"/>
          <p:cNvSpPr>
            <a:spLocks noChangeShapeType="1"/>
          </p:cNvSpPr>
          <p:nvPr/>
        </p:nvSpPr>
        <p:spPr bwMode="auto">
          <a:xfrm>
            <a:off x="5804476" y="5934296"/>
            <a:ext cx="273341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6" name="Line 1032"/>
          <p:cNvSpPr>
            <a:spLocks noChangeShapeType="1"/>
          </p:cNvSpPr>
          <p:nvPr/>
        </p:nvSpPr>
        <p:spPr bwMode="auto">
          <a:xfrm>
            <a:off x="2999312" y="2519522"/>
            <a:ext cx="506112" cy="510531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7" name="Line 1032"/>
          <p:cNvSpPr>
            <a:spLocks noChangeShapeType="1"/>
          </p:cNvSpPr>
          <p:nvPr/>
        </p:nvSpPr>
        <p:spPr bwMode="auto">
          <a:xfrm>
            <a:off x="2999312" y="2519522"/>
            <a:ext cx="506112" cy="1947577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8" name="Line 1032"/>
          <p:cNvSpPr>
            <a:spLocks noChangeShapeType="1"/>
          </p:cNvSpPr>
          <p:nvPr/>
        </p:nvSpPr>
        <p:spPr bwMode="auto">
          <a:xfrm flipV="1">
            <a:off x="2999312" y="3182453"/>
            <a:ext cx="506112" cy="380716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9" name="Line 1032"/>
          <p:cNvSpPr>
            <a:spLocks noChangeShapeType="1"/>
          </p:cNvSpPr>
          <p:nvPr/>
        </p:nvSpPr>
        <p:spPr bwMode="auto">
          <a:xfrm>
            <a:off x="2988171" y="3607697"/>
            <a:ext cx="517253" cy="1136236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0" name="Line 1032"/>
          <p:cNvSpPr>
            <a:spLocks noChangeShapeType="1"/>
          </p:cNvSpPr>
          <p:nvPr/>
        </p:nvSpPr>
        <p:spPr bwMode="auto">
          <a:xfrm>
            <a:off x="2961480" y="5931535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1" name="Line 1032"/>
          <p:cNvSpPr>
            <a:spLocks noChangeShapeType="1"/>
          </p:cNvSpPr>
          <p:nvPr/>
        </p:nvSpPr>
        <p:spPr bwMode="auto">
          <a:xfrm>
            <a:off x="5260532" y="5931535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2" name="Line 1032"/>
          <p:cNvSpPr>
            <a:spLocks noChangeShapeType="1"/>
          </p:cNvSpPr>
          <p:nvPr/>
        </p:nvSpPr>
        <p:spPr bwMode="auto">
          <a:xfrm>
            <a:off x="5298365" y="4635749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4" name="Text Box 1042"/>
          <p:cNvSpPr txBox="1">
            <a:spLocks noChangeArrowheads="1"/>
          </p:cNvSpPr>
          <p:nvPr/>
        </p:nvSpPr>
        <p:spPr bwMode="auto">
          <a:xfrm>
            <a:off x="5812379" y="5301061"/>
            <a:ext cx="3057525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Number of est. </a:t>
            </a:r>
            <a:r>
              <a:rPr lang="en-US" sz="1600" u="sng" dirty="0" smtClean="0">
                <a:latin typeface="Helvetica" charset="0"/>
              </a:rPr>
              <a:t>residual defects </a:t>
            </a:r>
            <a:r>
              <a:rPr lang="en-US" sz="1600" dirty="0" smtClean="0">
                <a:latin typeface="Helvetica" charset="0"/>
              </a:rPr>
              <a:t>and the </a:t>
            </a:r>
            <a:r>
              <a:rPr lang="en-US" sz="1600" u="sng" dirty="0" smtClean="0">
                <a:latin typeface="Helvetica" charset="0"/>
              </a:rPr>
              <a:t>residual defect density</a:t>
            </a:r>
            <a:endParaRPr lang="en-US" sz="1600" u="sng" dirty="0">
              <a:latin typeface="Helvetica" charset="0"/>
            </a:endParaRPr>
          </a:p>
        </p:txBody>
      </p:sp>
      <p:sp>
        <p:nvSpPr>
          <p:cNvPr id="35" name="Line 1041"/>
          <p:cNvSpPr>
            <a:spLocks noChangeShapeType="1"/>
          </p:cNvSpPr>
          <p:nvPr/>
        </p:nvSpPr>
        <p:spPr bwMode="auto">
          <a:xfrm>
            <a:off x="5826949" y="4658490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6" name="Text Box 1042"/>
          <p:cNvSpPr txBox="1">
            <a:spLocks noChangeArrowheads="1"/>
          </p:cNvSpPr>
          <p:nvPr/>
        </p:nvSpPr>
        <p:spPr bwMode="auto">
          <a:xfrm>
            <a:off x="5801238" y="4029960"/>
            <a:ext cx="327660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Number of est. non-trivial defects for Requirements, Design, &amp; Code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37" name="Line 1032"/>
          <p:cNvSpPr>
            <a:spLocks noChangeShapeType="1"/>
          </p:cNvSpPr>
          <p:nvPr/>
        </p:nvSpPr>
        <p:spPr bwMode="auto">
          <a:xfrm>
            <a:off x="5298365" y="3039186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8" name="Line 1032"/>
          <p:cNvSpPr>
            <a:spLocks noChangeShapeType="1"/>
          </p:cNvSpPr>
          <p:nvPr/>
        </p:nvSpPr>
        <p:spPr bwMode="auto">
          <a:xfrm>
            <a:off x="5298365" y="1887260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9" name="Line 6"/>
          <p:cNvSpPr>
            <a:spLocks noChangeShapeType="1"/>
          </p:cNvSpPr>
          <p:nvPr/>
        </p:nvSpPr>
        <p:spPr bwMode="auto">
          <a:xfrm>
            <a:off x="292590" y="4150027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265899" y="5283745"/>
            <a:ext cx="2768440" cy="73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en-US" sz="1600" dirty="0" smtClean="0">
                <a:latin typeface="Helvetica" charset="0"/>
              </a:rPr>
              <a:t>Defect </a:t>
            </a:r>
            <a:r>
              <a:rPr lang="en-US" sz="1600" dirty="0">
                <a:latin typeface="Helvetica" charset="0"/>
              </a:rPr>
              <a:t>removal profile </a:t>
            </a:r>
            <a:r>
              <a:rPr lang="en-US" sz="1600" dirty="0" smtClean="0">
                <a:latin typeface="Helvetica" charset="0"/>
              </a:rPr>
              <a:t>levels</a:t>
            </a:r>
            <a:endParaRPr lang="en-US" sz="1600" dirty="0">
              <a:latin typeface="Helvetica" charset="0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193040" y="2663581"/>
            <a:ext cx="2768440" cy="94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Aft>
                <a:spcPct val="50000"/>
              </a:spcAft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Software product</a:t>
            </a:r>
            <a:r>
              <a:rPr lang="en-US" sz="1600" kern="0" dirty="0">
                <a:solidFill>
                  <a:srgbClr val="000000"/>
                </a:solidFill>
                <a:ea typeface="ＭＳ Ｐゴシック"/>
              </a:rPr>
              <a:t>, </a:t>
            </a: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platform, personal &amp; project attributes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193040" y="3741409"/>
            <a:ext cx="2253656" cy="3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Bef>
                <a:spcPct val="30000"/>
              </a:spcBef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Labor Rates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999313" y="3767477"/>
            <a:ext cx="2448982" cy="367386"/>
            <a:chOff x="2999312" y="3767477"/>
            <a:chExt cx="2827637" cy="367386"/>
          </a:xfrm>
        </p:grpSpPr>
        <p:sp>
          <p:nvSpPr>
            <p:cNvPr id="47" name="Line 1032"/>
            <p:cNvSpPr>
              <a:spLocks noChangeShapeType="1"/>
            </p:cNvSpPr>
            <p:nvPr/>
          </p:nvSpPr>
          <p:spPr bwMode="auto">
            <a:xfrm flipV="1">
              <a:off x="2999312" y="3767477"/>
              <a:ext cx="833201" cy="367386"/>
            </a:xfrm>
            <a:prstGeom prst="line">
              <a:avLst/>
            </a:prstGeom>
            <a:noFill/>
            <a:ln w="38100" cmpd="sng">
              <a:solidFill>
                <a:schemeClr val="bg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8" name="Line 1032"/>
            <p:cNvSpPr>
              <a:spLocks noChangeShapeType="1"/>
            </p:cNvSpPr>
            <p:nvPr/>
          </p:nvSpPr>
          <p:spPr bwMode="auto">
            <a:xfrm flipV="1">
              <a:off x="3810230" y="3767478"/>
              <a:ext cx="2016719" cy="0"/>
            </a:xfrm>
            <a:prstGeom prst="line">
              <a:avLst/>
            </a:prstGeom>
            <a:noFill/>
            <a:ln w="38100" cmpd="sng">
              <a:solidFill>
                <a:schemeClr val="bg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endParaRPr>
            </a:p>
          </p:txBody>
        </p:sp>
      </p:grpSp>
      <p:sp>
        <p:nvSpPr>
          <p:cNvPr id="50" name="Line 1041"/>
          <p:cNvSpPr>
            <a:spLocks noChangeShapeType="1"/>
          </p:cNvSpPr>
          <p:nvPr/>
        </p:nvSpPr>
        <p:spPr bwMode="auto">
          <a:xfrm>
            <a:off x="5831084" y="3788952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1" name="Text Box 1042"/>
          <p:cNvSpPr txBox="1">
            <a:spLocks noChangeArrowheads="1"/>
          </p:cNvSpPr>
          <p:nvPr/>
        </p:nvSpPr>
        <p:spPr bwMode="auto">
          <a:xfrm>
            <a:off x="5805373" y="3472342"/>
            <a:ext cx="121347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Costs ($$)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2" name="Line 1041"/>
          <p:cNvSpPr>
            <a:spLocks noChangeShapeType="1"/>
          </p:cNvSpPr>
          <p:nvPr/>
        </p:nvSpPr>
        <p:spPr bwMode="auto">
          <a:xfrm>
            <a:off x="5848547" y="3051527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3" name="Text Box 1042"/>
          <p:cNvSpPr txBox="1">
            <a:spLocks noChangeArrowheads="1"/>
          </p:cNvSpPr>
          <p:nvPr/>
        </p:nvSpPr>
        <p:spPr bwMode="auto">
          <a:xfrm>
            <a:off x="5822836" y="2734917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Effort (Person Months)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4" name="Line 1041"/>
          <p:cNvSpPr>
            <a:spLocks noChangeShapeType="1"/>
          </p:cNvSpPr>
          <p:nvPr/>
        </p:nvSpPr>
        <p:spPr bwMode="auto">
          <a:xfrm>
            <a:off x="5831084" y="2422887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5" name="Text Box 1042"/>
          <p:cNvSpPr txBox="1">
            <a:spLocks noChangeArrowheads="1"/>
          </p:cNvSpPr>
          <p:nvPr/>
        </p:nvSpPr>
        <p:spPr bwMode="auto">
          <a:xfrm>
            <a:off x="5805373" y="2106277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Staffing Levels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6" name="Line 1041"/>
          <p:cNvSpPr>
            <a:spLocks noChangeShapeType="1"/>
          </p:cNvSpPr>
          <p:nvPr/>
        </p:nvSpPr>
        <p:spPr bwMode="auto">
          <a:xfrm>
            <a:off x="5874258" y="1889566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7" name="Text Box 1042"/>
          <p:cNvSpPr txBox="1">
            <a:spLocks noChangeArrowheads="1"/>
          </p:cNvSpPr>
          <p:nvPr/>
        </p:nvSpPr>
        <p:spPr bwMode="auto">
          <a:xfrm>
            <a:off x="5848547" y="1572956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Schedule (Months)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9" name="Line 1032"/>
          <p:cNvSpPr>
            <a:spLocks noChangeShapeType="1"/>
          </p:cNvSpPr>
          <p:nvPr/>
        </p:nvSpPr>
        <p:spPr bwMode="auto">
          <a:xfrm>
            <a:off x="5495050" y="2444832"/>
            <a:ext cx="0" cy="585222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0" name="Line 1032"/>
          <p:cNvSpPr>
            <a:spLocks noChangeShapeType="1"/>
          </p:cNvSpPr>
          <p:nvPr/>
        </p:nvSpPr>
        <p:spPr bwMode="auto">
          <a:xfrm>
            <a:off x="5495050" y="1889566"/>
            <a:ext cx="0" cy="485334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1" name="Line 1032"/>
          <p:cNvSpPr>
            <a:spLocks noChangeShapeType="1"/>
          </p:cNvSpPr>
          <p:nvPr/>
        </p:nvSpPr>
        <p:spPr bwMode="auto">
          <a:xfrm>
            <a:off x="5545846" y="2409740"/>
            <a:ext cx="251126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5448294" y="2362199"/>
            <a:ext cx="84666" cy="7762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Line 1032"/>
          <p:cNvSpPr>
            <a:spLocks noChangeShapeType="1"/>
          </p:cNvSpPr>
          <p:nvPr/>
        </p:nvSpPr>
        <p:spPr bwMode="auto">
          <a:xfrm>
            <a:off x="2999312" y="2498553"/>
            <a:ext cx="506112" cy="2933182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4" name="Line 1032"/>
          <p:cNvSpPr>
            <a:spLocks noChangeShapeType="1"/>
          </p:cNvSpPr>
          <p:nvPr/>
        </p:nvSpPr>
        <p:spPr bwMode="auto">
          <a:xfrm>
            <a:off x="5495050" y="3051526"/>
            <a:ext cx="0" cy="677141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5448294" y="3728668"/>
            <a:ext cx="84666" cy="7762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Line 1032"/>
          <p:cNvSpPr>
            <a:spLocks noChangeShapeType="1"/>
          </p:cNvSpPr>
          <p:nvPr/>
        </p:nvSpPr>
        <p:spPr bwMode="auto">
          <a:xfrm>
            <a:off x="5554125" y="3767478"/>
            <a:ext cx="251126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2042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Technical Debt (TD) influence maintainability?</a:t>
            </a:r>
          </a:p>
          <a:p>
            <a:endParaRPr lang="en-US" dirty="0" smtClean="0"/>
          </a:p>
          <a:p>
            <a:r>
              <a:rPr lang="en-US" dirty="0" smtClean="0"/>
              <a:t>How does incurring TD impact:</a:t>
            </a:r>
          </a:p>
          <a:p>
            <a:pPr lvl="1"/>
            <a:r>
              <a:rPr lang="en-US" dirty="0" smtClean="0"/>
              <a:t>Current development cost?</a:t>
            </a:r>
          </a:p>
          <a:p>
            <a:pPr lvl="1"/>
            <a:r>
              <a:rPr lang="en-US" dirty="0" smtClean="0"/>
              <a:t>Future development cost?</a:t>
            </a:r>
          </a:p>
          <a:p>
            <a:endParaRPr lang="en-US" dirty="0" smtClean="0"/>
          </a:p>
          <a:p>
            <a:r>
              <a:rPr lang="en-US" dirty="0" smtClean="0"/>
              <a:t>Should TD be an input to a cost estimate?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62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447524" y="609600"/>
            <a:ext cx="8246100" cy="1143000"/>
          </a:xfrm>
        </p:spPr>
        <p:txBody>
          <a:bodyPr/>
          <a:lstStyle/>
          <a:p>
            <a:r>
              <a:rPr lang="en-US" sz="2900" dirty="0" smtClean="0"/>
              <a:t>Conclusions, Recommendations, and Results 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 debt is created either of two ways:</a:t>
            </a:r>
          </a:p>
          <a:p>
            <a:pPr lvl="1"/>
            <a:r>
              <a:rPr lang="en-US" dirty="0" smtClean="0"/>
              <a:t>What is </a:t>
            </a:r>
            <a:r>
              <a:rPr lang="en-US" u="sng" dirty="0" smtClean="0"/>
              <a:t>intentionally deferred</a:t>
            </a:r>
          </a:p>
          <a:p>
            <a:pPr lvl="1"/>
            <a:r>
              <a:rPr lang="en-US" dirty="0" smtClean="0"/>
              <a:t>What is implemented with </a:t>
            </a:r>
            <a:r>
              <a:rPr lang="en-US" u="sng" dirty="0" smtClean="0"/>
              <a:t>poor quality</a:t>
            </a:r>
          </a:p>
          <a:p>
            <a:r>
              <a:rPr lang="en-US" dirty="0" smtClean="0"/>
              <a:t>Quality model in COCOMO III</a:t>
            </a:r>
          </a:p>
          <a:p>
            <a:pPr lvl="1"/>
            <a:r>
              <a:rPr lang="en-US" dirty="0" smtClean="0"/>
              <a:t>Does not estimate what is </a:t>
            </a:r>
            <a:r>
              <a:rPr lang="en-US" u="sng" dirty="0" smtClean="0"/>
              <a:t>deferred</a:t>
            </a:r>
          </a:p>
          <a:p>
            <a:pPr lvl="1"/>
            <a:r>
              <a:rPr lang="en-US" dirty="0" smtClean="0"/>
              <a:t>Does estimate a defect density and number of defects (</a:t>
            </a:r>
            <a:r>
              <a:rPr lang="en-US" u="sng" dirty="0" smtClean="0"/>
              <a:t>quality</a:t>
            </a:r>
            <a:r>
              <a:rPr lang="en-US" dirty="0" smtClean="0"/>
              <a:t>)</a:t>
            </a:r>
          </a:p>
          <a:p>
            <a:r>
              <a:rPr lang="en-US" dirty="0" smtClean="0"/>
              <a:t>Some COCOMO III cost drivers may predict TD, e.g.,</a:t>
            </a:r>
          </a:p>
          <a:p>
            <a:pPr lvl="1"/>
            <a:r>
              <a:rPr lang="en-US" dirty="0" smtClean="0"/>
              <a:t>Architecture and Risk Resolution (unsuitable Architecture)</a:t>
            </a:r>
          </a:p>
          <a:p>
            <a:pPr lvl="1"/>
            <a:r>
              <a:rPr lang="en-US" dirty="0" smtClean="0"/>
              <a:t>Schedule compression (cutting activities)</a:t>
            </a:r>
          </a:p>
          <a:p>
            <a:pPr lvl="1"/>
            <a:r>
              <a:rPr lang="en-US" dirty="0" smtClean="0"/>
              <a:t>Driver comparisons:</a:t>
            </a:r>
            <a:br>
              <a:rPr lang="en-US" dirty="0" smtClean="0"/>
            </a:br>
            <a:r>
              <a:rPr lang="en-US" i="1" dirty="0" smtClean="0"/>
              <a:t>High product complexity – Low Team Application Experience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02952"/>
      </p:ext>
    </p:extLst>
  </p:cSld>
  <p:clrMapOvr>
    <a:masterClrMapping/>
  </p:clrMapOvr>
  <p:transition xmlns:p14="http://schemas.microsoft.com/office/powerpoint/2010/main"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41620"/>
            <a:ext cx="7772400" cy="477375"/>
          </a:xfrm>
        </p:spPr>
        <p:txBody>
          <a:bodyPr/>
          <a:lstStyle/>
          <a:p>
            <a:r>
              <a:rPr lang="en-US" sz="2800" dirty="0" smtClean="0"/>
              <a:t>Open Questions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</a:t>
            </a:r>
            <a:r>
              <a:rPr lang="en-US" u="sng" dirty="0" smtClean="0"/>
              <a:t>cost tradeoff </a:t>
            </a:r>
            <a:r>
              <a:rPr lang="en-US" dirty="0" smtClean="0"/>
              <a:t>between investing in tools and processes to minimize Technical Debt (TD) and incurring TD?</a:t>
            </a:r>
          </a:p>
          <a:p>
            <a:endParaRPr lang="en-US" dirty="0" smtClean="0"/>
          </a:p>
          <a:p>
            <a:r>
              <a:rPr lang="en-US" dirty="0" smtClean="0"/>
              <a:t>How does TD in a legacy software system influence reuse?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951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Next Steps/Action Items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COCOMO III continues to evolve</a:t>
            </a:r>
          </a:p>
          <a:p>
            <a:r>
              <a:rPr lang="en-US" dirty="0" smtClean="0"/>
              <a:t>Technical Debt (TD) appears to be significant in influencing cost</a:t>
            </a:r>
          </a:p>
          <a:p>
            <a:r>
              <a:rPr lang="en-US" dirty="0" smtClean="0"/>
              <a:t>Need to identify cost drivers and cost driver interactions that would create unintentional TD</a:t>
            </a:r>
          </a:p>
          <a:p>
            <a:r>
              <a:rPr lang="en-US" dirty="0" smtClean="0"/>
              <a:t>Need a measurement unit for TD</a:t>
            </a:r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931807"/>
      </p:ext>
    </p:extLst>
  </p:cSld>
  <p:clrMapOvr>
    <a:masterClrMapping/>
  </p:clrMapOvr>
  <p:transition xmlns:p14="http://schemas.microsoft.com/office/powerpoint/2010/main"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Workshop Background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 collection is fundamental to creating any cost model</a:t>
            </a:r>
          </a:p>
          <a:p>
            <a:r>
              <a:rPr lang="en-US" dirty="0" smtClean="0"/>
              <a:t>Poorly defined data inhibits analysis and can lead to the wrong conclusions</a:t>
            </a:r>
          </a:p>
          <a:p>
            <a:pPr lvl="1"/>
            <a:r>
              <a:rPr lang="en-US" dirty="0" smtClean="0"/>
              <a:t>What development phases are covered</a:t>
            </a:r>
          </a:p>
          <a:p>
            <a:pPr lvl="1"/>
            <a:r>
              <a:rPr lang="en-US" dirty="0" smtClean="0"/>
              <a:t>What activities are included</a:t>
            </a:r>
          </a:p>
          <a:p>
            <a:pPr lvl="1"/>
            <a:r>
              <a:rPr lang="en-US" dirty="0" smtClean="0"/>
              <a:t>What is the criteria for the beginning / end of a phase</a:t>
            </a:r>
          </a:p>
          <a:p>
            <a:pPr lvl="1"/>
            <a:r>
              <a:rPr lang="en-US" dirty="0" smtClean="0"/>
              <a:t>How much of each code type?</a:t>
            </a:r>
          </a:p>
          <a:p>
            <a:pPr lvl="2"/>
            <a:r>
              <a:rPr lang="en-US" dirty="0" smtClean="0"/>
              <a:t>New</a:t>
            </a:r>
          </a:p>
          <a:p>
            <a:pPr lvl="2"/>
            <a:r>
              <a:rPr lang="en-US" dirty="0" smtClean="0"/>
              <a:t>Modified</a:t>
            </a:r>
          </a:p>
          <a:p>
            <a:pPr lvl="2"/>
            <a:r>
              <a:rPr lang="en-US" dirty="0" smtClean="0"/>
              <a:t>Reused (no modification)</a:t>
            </a:r>
          </a:p>
          <a:p>
            <a:pPr lvl="1"/>
            <a:r>
              <a:rPr lang="en-US" dirty="0" smtClean="0"/>
              <a:t>What is included / excluded in the code count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7172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Intended Output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Reaction to the COCOMO III model</a:t>
            </a:r>
          </a:p>
          <a:p>
            <a:endParaRPr lang="en-US" dirty="0"/>
          </a:p>
          <a:p>
            <a:r>
              <a:rPr lang="en-US" dirty="0" smtClean="0"/>
              <a:t>Considerations on how Technical Debt can be incorporated into COCOMO III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9258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Technical Debt Presentation</a:t>
            </a:r>
            <a:endParaRPr lang="en-US" dirty="0" smtClean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1922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444500" y="2095500"/>
            <a:ext cx="5194300" cy="8382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22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 of the Workshop</a:t>
            </a:r>
          </a:p>
        </p:txBody>
      </p:sp>
      <p:sp>
        <p:nvSpPr>
          <p:cNvPr id="5123" name="Rectangle 10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Technical Debt</a:t>
            </a:r>
          </a:p>
          <a:p>
            <a:r>
              <a:rPr lang="en-US" dirty="0" smtClean="0"/>
              <a:t>Review of COCOMO III model</a:t>
            </a:r>
          </a:p>
          <a:p>
            <a:pPr lvl="1"/>
            <a:r>
              <a:rPr lang="en-US" dirty="0" smtClean="0"/>
              <a:t>You thoughts on the model</a:t>
            </a:r>
          </a:p>
          <a:p>
            <a:r>
              <a:rPr lang="en-US" dirty="0" smtClean="0"/>
              <a:t>Discuss incorporation of Technical Debt into the model</a:t>
            </a:r>
          </a:p>
          <a:p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8327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Arrow Connector 15"/>
          <p:cNvCxnSpPr/>
          <p:nvPr/>
        </p:nvCxnSpPr>
        <p:spPr bwMode="auto">
          <a:xfrm flipV="1">
            <a:off x="2286000" y="3901440"/>
            <a:ext cx="1524000" cy="75184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H="1">
            <a:off x="5394960" y="2123440"/>
            <a:ext cx="1325880" cy="95504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flipH="1" flipV="1">
            <a:off x="5313680" y="3901440"/>
            <a:ext cx="1407160" cy="8039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1991360" y="2123440"/>
            <a:ext cx="1737360" cy="95504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COCOMO III </a:t>
            </a:r>
            <a:r>
              <a:rPr lang="en-US" dirty="0" smtClean="0"/>
              <a:t>Cost &amp; Quality Drivers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mtClean="0"/>
              <a:t>17th PSM User's Group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9D50B32C-F852-A04D-A6FD-FF6C4AD56C01}" type="slidenum">
              <a:rPr lang="en-US" smtClean="0"/>
              <a:t>7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657600" y="2551430"/>
            <a:ext cx="1828800" cy="1714500"/>
          </a:xfrm>
          <a:prstGeom prst="ellipse">
            <a:avLst/>
          </a:prstGeom>
          <a:solidFill>
            <a:srgbClr val="FFCC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rgbClr val="000000"/>
                </a:solidFill>
              </a:rPr>
              <a:t>COCOMO III</a:t>
            </a:r>
          </a:p>
          <a:p>
            <a:pPr algn="ctr"/>
            <a:r>
              <a:rPr lang="en-US" sz="1600" b="1" dirty="0">
                <a:solidFill>
                  <a:srgbClr val="000000"/>
                </a:solidFill>
              </a:rPr>
              <a:t>Drivers of </a:t>
            </a:r>
            <a:r>
              <a:rPr lang="en-US" sz="1600" b="1" dirty="0" smtClean="0">
                <a:solidFill>
                  <a:srgbClr val="000000"/>
                </a:solidFill>
              </a:rPr>
              <a:t>Cost / Quality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5200" y="1893332"/>
            <a:ext cx="2006754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Product Attributes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7600" y="4485918"/>
            <a:ext cx="2250661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Personnel Attributes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01360" y="1893332"/>
            <a:ext cx="2070661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Platform Attributes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942361" y="4485918"/>
            <a:ext cx="1929660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Project Attributes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320123" y="5351272"/>
            <a:ext cx="2545175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Defect Removal Profile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7" idx="0"/>
            <a:endCxn id="7" idx="4"/>
          </p:cNvCxnSpPr>
          <p:nvPr/>
        </p:nvCxnSpPr>
        <p:spPr bwMode="auto">
          <a:xfrm flipH="1" flipV="1">
            <a:off x="4572000" y="4265930"/>
            <a:ext cx="20711" cy="108534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347794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93040" y="1887260"/>
            <a:ext cx="2768440" cy="6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Aft>
                <a:spcPct val="50000"/>
              </a:spcAft>
              <a:buNone/>
              <a:defRPr/>
            </a:pPr>
            <a:r>
              <a:rPr lang="en-US" sz="1600" kern="0" dirty="0">
                <a:solidFill>
                  <a:srgbClr val="000000"/>
                </a:solidFill>
                <a:ea typeface="ＭＳ Ｐゴシック"/>
              </a:rPr>
              <a:t>Software product size </a:t>
            </a: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estimate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65899" y="2519522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65899" y="3563169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265899" y="5931535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999312" y="1224328"/>
            <a:ext cx="2805164" cy="5181113"/>
          </a:xfrm>
          <a:prstGeom prst="rect">
            <a:avLst/>
          </a:prstGeom>
          <a:solidFill>
            <a:srgbClr val="800000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213357" tIns="106678" rIns="213357" bIns="106678" anchor="ctr" anchorCtr="0"/>
          <a:lstStyle/>
          <a:p>
            <a:pPr algn="ctr" defTabSz="2133570" eaLnBrk="0" hangingPunct="0">
              <a:defRPr/>
            </a:pPr>
            <a:endParaRPr lang="en-US" sz="3200" b="1" kern="0" dirty="0">
              <a:solidFill>
                <a:srgbClr val="FFCC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23844"/>
            <a:ext cx="7772400" cy="600485"/>
          </a:xfrm>
        </p:spPr>
        <p:txBody>
          <a:bodyPr/>
          <a:lstStyle/>
          <a:p>
            <a:r>
              <a:rPr lang="en-US" dirty="0"/>
              <a:t>COCOMO III Model Concept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17th PSM User's Group Workshop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8</a:t>
            </a:fld>
            <a:endParaRPr lang="en-US" dirty="0"/>
          </a:p>
        </p:txBody>
      </p:sp>
      <p:sp>
        <p:nvSpPr>
          <p:cNvPr id="17" name="Rectangle 1030"/>
          <p:cNvSpPr>
            <a:spLocks noChangeArrowheads="1"/>
          </p:cNvSpPr>
          <p:nvPr/>
        </p:nvSpPr>
        <p:spPr bwMode="auto">
          <a:xfrm>
            <a:off x="3505424" y="4218857"/>
            <a:ext cx="1792941" cy="85637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Defect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Introduction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19" name="Rectangle 1031"/>
          <p:cNvSpPr>
            <a:spLocks noChangeArrowheads="1"/>
          </p:cNvSpPr>
          <p:nvPr/>
        </p:nvSpPr>
        <p:spPr bwMode="auto">
          <a:xfrm>
            <a:off x="3505424" y="5421863"/>
            <a:ext cx="1792941" cy="796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Defect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Removal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0" name="Line 1032"/>
          <p:cNvSpPr>
            <a:spLocks noChangeShapeType="1"/>
          </p:cNvSpPr>
          <p:nvPr/>
        </p:nvSpPr>
        <p:spPr bwMode="auto">
          <a:xfrm>
            <a:off x="4401894" y="5090472"/>
            <a:ext cx="0" cy="341263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2" name="Rectangle 1030"/>
          <p:cNvSpPr>
            <a:spLocks noChangeArrowheads="1"/>
          </p:cNvSpPr>
          <p:nvPr/>
        </p:nvSpPr>
        <p:spPr bwMode="auto">
          <a:xfrm>
            <a:off x="3505424" y="1419180"/>
            <a:ext cx="1792941" cy="85637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Schedule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charset="0"/>
              <a:cs typeface="+mn-cs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3" name="Rectangle 1031"/>
          <p:cNvSpPr>
            <a:spLocks noChangeArrowheads="1"/>
          </p:cNvSpPr>
          <p:nvPr/>
        </p:nvSpPr>
        <p:spPr bwMode="auto">
          <a:xfrm>
            <a:off x="3505424" y="2622186"/>
            <a:ext cx="1792941" cy="796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Effort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charset="0"/>
              <a:cs typeface="+mn-cs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charset="0"/>
                <a:cs typeface="+mn-cs"/>
              </a:rPr>
              <a:t>Model</a:t>
            </a:r>
          </a:p>
        </p:txBody>
      </p:sp>
      <p:sp>
        <p:nvSpPr>
          <p:cNvPr id="24" name="Line 1032"/>
          <p:cNvSpPr>
            <a:spLocks noChangeShapeType="1"/>
          </p:cNvSpPr>
          <p:nvPr/>
        </p:nvSpPr>
        <p:spPr bwMode="auto">
          <a:xfrm>
            <a:off x="4401894" y="2290795"/>
            <a:ext cx="0" cy="341263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5" name="Line 1041"/>
          <p:cNvSpPr>
            <a:spLocks noChangeShapeType="1"/>
          </p:cNvSpPr>
          <p:nvPr/>
        </p:nvSpPr>
        <p:spPr bwMode="auto">
          <a:xfrm>
            <a:off x="5804476" y="5934296"/>
            <a:ext cx="273341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6" name="Line 1032"/>
          <p:cNvSpPr>
            <a:spLocks noChangeShapeType="1"/>
          </p:cNvSpPr>
          <p:nvPr/>
        </p:nvSpPr>
        <p:spPr bwMode="auto">
          <a:xfrm>
            <a:off x="2999312" y="2519522"/>
            <a:ext cx="506112" cy="510531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7" name="Line 1032"/>
          <p:cNvSpPr>
            <a:spLocks noChangeShapeType="1"/>
          </p:cNvSpPr>
          <p:nvPr/>
        </p:nvSpPr>
        <p:spPr bwMode="auto">
          <a:xfrm>
            <a:off x="2999312" y="2519522"/>
            <a:ext cx="506112" cy="1947577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8" name="Line 1032"/>
          <p:cNvSpPr>
            <a:spLocks noChangeShapeType="1"/>
          </p:cNvSpPr>
          <p:nvPr/>
        </p:nvSpPr>
        <p:spPr bwMode="auto">
          <a:xfrm flipV="1">
            <a:off x="2999312" y="3182453"/>
            <a:ext cx="506112" cy="380716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9" name="Line 1032"/>
          <p:cNvSpPr>
            <a:spLocks noChangeShapeType="1"/>
          </p:cNvSpPr>
          <p:nvPr/>
        </p:nvSpPr>
        <p:spPr bwMode="auto">
          <a:xfrm>
            <a:off x="2988171" y="3607697"/>
            <a:ext cx="517253" cy="1136236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0" name="Line 1032"/>
          <p:cNvSpPr>
            <a:spLocks noChangeShapeType="1"/>
          </p:cNvSpPr>
          <p:nvPr/>
        </p:nvSpPr>
        <p:spPr bwMode="auto">
          <a:xfrm>
            <a:off x="2961480" y="5931535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1" name="Line 1032"/>
          <p:cNvSpPr>
            <a:spLocks noChangeShapeType="1"/>
          </p:cNvSpPr>
          <p:nvPr/>
        </p:nvSpPr>
        <p:spPr bwMode="auto">
          <a:xfrm>
            <a:off x="5260532" y="5931535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2" name="Line 1032"/>
          <p:cNvSpPr>
            <a:spLocks noChangeShapeType="1"/>
          </p:cNvSpPr>
          <p:nvPr/>
        </p:nvSpPr>
        <p:spPr bwMode="auto">
          <a:xfrm>
            <a:off x="5298365" y="4635749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4" name="Text Box 1042"/>
          <p:cNvSpPr txBox="1">
            <a:spLocks noChangeArrowheads="1"/>
          </p:cNvSpPr>
          <p:nvPr/>
        </p:nvSpPr>
        <p:spPr bwMode="auto">
          <a:xfrm>
            <a:off x="5812379" y="5301061"/>
            <a:ext cx="3057525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Number of est. </a:t>
            </a:r>
            <a:r>
              <a:rPr lang="en-US" sz="1600" u="sng" dirty="0" smtClean="0">
                <a:latin typeface="Helvetica" charset="0"/>
              </a:rPr>
              <a:t>residual defects </a:t>
            </a:r>
            <a:r>
              <a:rPr lang="en-US" sz="1600" dirty="0" smtClean="0">
                <a:latin typeface="Helvetica" charset="0"/>
              </a:rPr>
              <a:t>and the </a:t>
            </a:r>
            <a:r>
              <a:rPr lang="en-US" sz="1600" u="sng" dirty="0" smtClean="0">
                <a:latin typeface="Helvetica" charset="0"/>
              </a:rPr>
              <a:t>residual defect density</a:t>
            </a:r>
            <a:endParaRPr lang="en-US" sz="1600" u="sng" dirty="0">
              <a:latin typeface="Helvetica" charset="0"/>
            </a:endParaRPr>
          </a:p>
        </p:txBody>
      </p:sp>
      <p:sp>
        <p:nvSpPr>
          <p:cNvPr id="35" name="Line 1041"/>
          <p:cNvSpPr>
            <a:spLocks noChangeShapeType="1"/>
          </p:cNvSpPr>
          <p:nvPr/>
        </p:nvSpPr>
        <p:spPr bwMode="auto">
          <a:xfrm>
            <a:off x="5826949" y="4658490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6" name="Text Box 1042"/>
          <p:cNvSpPr txBox="1">
            <a:spLocks noChangeArrowheads="1"/>
          </p:cNvSpPr>
          <p:nvPr/>
        </p:nvSpPr>
        <p:spPr bwMode="auto">
          <a:xfrm>
            <a:off x="5801238" y="4029960"/>
            <a:ext cx="3276600" cy="5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Number of est. non-trivial defects for Requirements, Design, &amp; Code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37" name="Line 1032"/>
          <p:cNvSpPr>
            <a:spLocks noChangeShapeType="1"/>
          </p:cNvSpPr>
          <p:nvPr/>
        </p:nvSpPr>
        <p:spPr bwMode="auto">
          <a:xfrm>
            <a:off x="5298365" y="3039186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8" name="Line 1032"/>
          <p:cNvSpPr>
            <a:spLocks noChangeShapeType="1"/>
          </p:cNvSpPr>
          <p:nvPr/>
        </p:nvSpPr>
        <p:spPr bwMode="auto">
          <a:xfrm>
            <a:off x="5298365" y="1887260"/>
            <a:ext cx="543944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9" name="Line 6"/>
          <p:cNvSpPr>
            <a:spLocks noChangeShapeType="1"/>
          </p:cNvSpPr>
          <p:nvPr/>
        </p:nvSpPr>
        <p:spPr bwMode="auto">
          <a:xfrm>
            <a:off x="292590" y="4150027"/>
            <a:ext cx="2695581" cy="0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213357" tIns="106678" rIns="213357" bIns="106678"/>
          <a:lstStyle/>
          <a:p>
            <a:pPr defTabSz="2133570">
              <a:defRPr/>
            </a:pPr>
            <a:endParaRPr lang="en-US" sz="4200" kern="0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265899" y="5283745"/>
            <a:ext cx="2768440" cy="73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  <a:defRPr/>
            </a:pPr>
            <a:r>
              <a:rPr lang="en-US" sz="1600" dirty="0" smtClean="0">
                <a:latin typeface="Helvetica" charset="0"/>
              </a:rPr>
              <a:t>Defect </a:t>
            </a:r>
            <a:r>
              <a:rPr lang="en-US" sz="1600" dirty="0">
                <a:latin typeface="Helvetica" charset="0"/>
              </a:rPr>
              <a:t>removal profile </a:t>
            </a:r>
            <a:r>
              <a:rPr lang="en-US" sz="1600" dirty="0" smtClean="0">
                <a:latin typeface="Helvetica" charset="0"/>
              </a:rPr>
              <a:t>levels</a:t>
            </a:r>
            <a:endParaRPr lang="en-US" sz="1600" dirty="0">
              <a:latin typeface="Helvetica" charset="0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193040" y="2663581"/>
            <a:ext cx="2768440" cy="94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Aft>
                <a:spcPct val="50000"/>
              </a:spcAft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Software product</a:t>
            </a:r>
            <a:r>
              <a:rPr lang="en-US" sz="1600" kern="0" dirty="0">
                <a:solidFill>
                  <a:srgbClr val="000000"/>
                </a:solidFill>
                <a:ea typeface="ＭＳ Ｐゴシック"/>
              </a:rPr>
              <a:t>, </a:t>
            </a: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platform, personal &amp; project attributes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193040" y="3741409"/>
            <a:ext cx="2253656" cy="3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213357" tIns="106678" rIns="213357" bIns="10667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defTabSz="2133570" eaLnBrk="1" hangingPunct="1">
              <a:spcBef>
                <a:spcPct val="30000"/>
              </a:spcBef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ea typeface="ＭＳ Ｐゴシック"/>
              </a:rPr>
              <a:t>Labor Rates</a:t>
            </a:r>
            <a:endParaRPr lang="en-US" sz="1600" kern="0" dirty="0">
              <a:solidFill>
                <a:srgbClr val="000000"/>
              </a:solidFill>
              <a:ea typeface="ＭＳ Ｐゴシック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999313" y="3767477"/>
            <a:ext cx="2448982" cy="367386"/>
            <a:chOff x="2999312" y="3767477"/>
            <a:chExt cx="2827637" cy="367386"/>
          </a:xfrm>
        </p:grpSpPr>
        <p:sp>
          <p:nvSpPr>
            <p:cNvPr id="47" name="Line 1032"/>
            <p:cNvSpPr>
              <a:spLocks noChangeShapeType="1"/>
            </p:cNvSpPr>
            <p:nvPr/>
          </p:nvSpPr>
          <p:spPr bwMode="auto">
            <a:xfrm flipV="1">
              <a:off x="2999312" y="3767477"/>
              <a:ext cx="833201" cy="367386"/>
            </a:xfrm>
            <a:prstGeom prst="line">
              <a:avLst/>
            </a:prstGeom>
            <a:noFill/>
            <a:ln w="38100" cmpd="sng">
              <a:solidFill>
                <a:schemeClr val="bg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8" name="Line 1032"/>
            <p:cNvSpPr>
              <a:spLocks noChangeShapeType="1"/>
            </p:cNvSpPr>
            <p:nvPr/>
          </p:nvSpPr>
          <p:spPr bwMode="auto">
            <a:xfrm flipV="1">
              <a:off x="3810230" y="3767478"/>
              <a:ext cx="2016719" cy="0"/>
            </a:xfrm>
            <a:prstGeom prst="line">
              <a:avLst/>
            </a:prstGeom>
            <a:noFill/>
            <a:ln w="38100" cmpd="sng">
              <a:solidFill>
                <a:schemeClr val="bg1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cs"/>
              </a:endParaRPr>
            </a:p>
          </p:txBody>
        </p:sp>
      </p:grpSp>
      <p:sp>
        <p:nvSpPr>
          <p:cNvPr id="50" name="Line 1041"/>
          <p:cNvSpPr>
            <a:spLocks noChangeShapeType="1"/>
          </p:cNvSpPr>
          <p:nvPr/>
        </p:nvSpPr>
        <p:spPr bwMode="auto">
          <a:xfrm>
            <a:off x="5831084" y="3788952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1" name="Text Box 1042"/>
          <p:cNvSpPr txBox="1">
            <a:spLocks noChangeArrowheads="1"/>
          </p:cNvSpPr>
          <p:nvPr/>
        </p:nvSpPr>
        <p:spPr bwMode="auto">
          <a:xfrm>
            <a:off x="5805373" y="3472342"/>
            <a:ext cx="121347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Costs ($$)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2" name="Line 1041"/>
          <p:cNvSpPr>
            <a:spLocks noChangeShapeType="1"/>
          </p:cNvSpPr>
          <p:nvPr/>
        </p:nvSpPr>
        <p:spPr bwMode="auto">
          <a:xfrm>
            <a:off x="5848547" y="3051527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3" name="Text Box 1042"/>
          <p:cNvSpPr txBox="1">
            <a:spLocks noChangeArrowheads="1"/>
          </p:cNvSpPr>
          <p:nvPr/>
        </p:nvSpPr>
        <p:spPr bwMode="auto">
          <a:xfrm>
            <a:off x="5822836" y="2734917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Effort (Person Months)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4" name="Line 1041"/>
          <p:cNvSpPr>
            <a:spLocks noChangeShapeType="1"/>
          </p:cNvSpPr>
          <p:nvPr/>
        </p:nvSpPr>
        <p:spPr bwMode="auto">
          <a:xfrm>
            <a:off x="5831084" y="2422887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5" name="Text Box 1042"/>
          <p:cNvSpPr txBox="1">
            <a:spLocks noChangeArrowheads="1"/>
          </p:cNvSpPr>
          <p:nvPr/>
        </p:nvSpPr>
        <p:spPr bwMode="auto">
          <a:xfrm>
            <a:off x="5805373" y="2106277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Staffing Levels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6" name="Line 1041"/>
          <p:cNvSpPr>
            <a:spLocks noChangeShapeType="1"/>
          </p:cNvSpPr>
          <p:nvPr/>
        </p:nvSpPr>
        <p:spPr bwMode="auto">
          <a:xfrm>
            <a:off x="5874258" y="1889566"/>
            <a:ext cx="2958353" cy="0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57" name="Text Box 1042"/>
          <p:cNvSpPr txBox="1">
            <a:spLocks noChangeArrowheads="1"/>
          </p:cNvSpPr>
          <p:nvPr/>
        </p:nvSpPr>
        <p:spPr bwMode="auto">
          <a:xfrm>
            <a:off x="5848547" y="1572956"/>
            <a:ext cx="24883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latin typeface="Helvetica" charset="0"/>
              </a:rPr>
              <a:t>Schedule (Months)</a:t>
            </a:r>
            <a:endParaRPr lang="en-US" sz="1600" dirty="0">
              <a:latin typeface="Helvetica" charset="0"/>
              <a:cs typeface="+mn-cs"/>
            </a:endParaRPr>
          </a:p>
        </p:txBody>
      </p:sp>
      <p:sp>
        <p:nvSpPr>
          <p:cNvPr id="59" name="Line 1032"/>
          <p:cNvSpPr>
            <a:spLocks noChangeShapeType="1"/>
          </p:cNvSpPr>
          <p:nvPr/>
        </p:nvSpPr>
        <p:spPr bwMode="auto">
          <a:xfrm>
            <a:off x="5495050" y="2444832"/>
            <a:ext cx="0" cy="585222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0" name="Line 1032"/>
          <p:cNvSpPr>
            <a:spLocks noChangeShapeType="1"/>
          </p:cNvSpPr>
          <p:nvPr/>
        </p:nvSpPr>
        <p:spPr bwMode="auto">
          <a:xfrm>
            <a:off x="5495050" y="1889566"/>
            <a:ext cx="0" cy="485334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1" name="Line 1032"/>
          <p:cNvSpPr>
            <a:spLocks noChangeShapeType="1"/>
          </p:cNvSpPr>
          <p:nvPr/>
        </p:nvSpPr>
        <p:spPr bwMode="auto">
          <a:xfrm>
            <a:off x="5545846" y="2409740"/>
            <a:ext cx="251126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5448294" y="2362199"/>
            <a:ext cx="84666" cy="7762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Line 1032"/>
          <p:cNvSpPr>
            <a:spLocks noChangeShapeType="1"/>
          </p:cNvSpPr>
          <p:nvPr/>
        </p:nvSpPr>
        <p:spPr bwMode="auto">
          <a:xfrm>
            <a:off x="2999312" y="2498553"/>
            <a:ext cx="506112" cy="2933182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4" name="Line 1032"/>
          <p:cNvSpPr>
            <a:spLocks noChangeShapeType="1"/>
          </p:cNvSpPr>
          <p:nvPr/>
        </p:nvSpPr>
        <p:spPr bwMode="auto">
          <a:xfrm>
            <a:off x="5495050" y="3051526"/>
            <a:ext cx="0" cy="677141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5448294" y="3728668"/>
            <a:ext cx="84666" cy="7762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Line 1032"/>
          <p:cNvSpPr>
            <a:spLocks noChangeShapeType="1"/>
          </p:cNvSpPr>
          <p:nvPr/>
        </p:nvSpPr>
        <p:spPr bwMode="auto">
          <a:xfrm>
            <a:off x="5554125" y="3767478"/>
            <a:ext cx="251126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2743200" y="1077789"/>
            <a:ext cx="3416300" cy="273408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206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795699" y="3390900"/>
            <a:ext cx="6075001" cy="134836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013400" y="1758341"/>
            <a:ext cx="7444799" cy="148015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903" y="4828161"/>
            <a:ext cx="7996296" cy="1093417"/>
          </a:xfrm>
          <a:prstGeom prst="rect">
            <a:avLst/>
          </a:prstGeom>
          <a:noFill/>
        </p:spPr>
        <p:txBody>
          <a:bodyPr wrap="square" lIns="168442" tIns="84221" rIns="168442" bIns="84221" rtlCol="0">
            <a:spAutoFit/>
          </a:bodyPr>
          <a:lstStyle/>
          <a:p>
            <a:r>
              <a:rPr lang="en-US" sz="2000" dirty="0" smtClean="0"/>
              <a:t>Where:</a:t>
            </a:r>
          </a:p>
          <a:p>
            <a:r>
              <a:rPr lang="en-US" sz="2000" dirty="0" smtClean="0"/>
              <a:t>A, B, C, D are constants </a:t>
            </a:r>
            <a:r>
              <a:rPr lang="en-US" sz="2000" dirty="0"/>
              <a:t>determined by calibration </a:t>
            </a:r>
          </a:p>
          <a:p>
            <a:r>
              <a:rPr lang="en-US" sz="2000" dirty="0"/>
              <a:t>E represents (dis)economies of scale </a:t>
            </a:r>
            <a:r>
              <a:rPr lang="en-US" sz="2000" dirty="0" smtClean="0"/>
              <a:t>and project</a:t>
            </a:r>
            <a:r>
              <a:rPr lang="en-US" sz="2000" dirty="0"/>
              <a:t>-wide scale </a:t>
            </a:r>
            <a:r>
              <a:rPr lang="en-US" sz="2000" dirty="0" smtClean="0"/>
              <a:t>factors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523" y="603858"/>
            <a:ext cx="8324601" cy="1154483"/>
          </a:xfrm>
        </p:spPr>
        <p:txBody>
          <a:bodyPr/>
          <a:lstStyle/>
          <a:p>
            <a:r>
              <a:rPr lang="en-US" dirty="0" smtClean="0"/>
              <a:t>COCOMO III Effort &amp; Schedule  Estimation Model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24 Feb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17th PSM User's Group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0B32C-F852-A04D-A6FD-FF6C4AD56C01}" type="slidenum">
              <a:rPr lang="en-US" smtClean="0"/>
              <a:t>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48066" y="1949482"/>
            <a:ext cx="689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Effort (PM) = A * </a:t>
            </a:r>
            <a:r>
              <a:rPr lang="en-US" sz="2400" dirty="0" err="1" smtClean="0"/>
              <a:t>Size</a:t>
            </a:r>
            <a:r>
              <a:rPr lang="en-US" sz="2400" baseline="30000" dirty="0" err="1" smtClean="0"/>
              <a:t>E</a:t>
            </a:r>
            <a:r>
              <a:rPr lang="en-US" sz="2400" dirty="0" smtClean="0"/>
              <a:t> * Product(19 Cost Drivers)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184038" y="2594868"/>
            <a:ext cx="4084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 = B + Sum(5 Cost Drivers)</a:t>
            </a:r>
            <a:endParaRPr lang="en-US" sz="2400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4378424" y="2283679"/>
            <a:ext cx="11141" cy="4121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013400" y="3521707"/>
            <a:ext cx="5484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Schedule (M) = C * PM</a:t>
            </a:r>
            <a:r>
              <a:rPr lang="en-US" sz="2400" baseline="30000" dirty="0" smtClean="0"/>
              <a:t>F</a:t>
            </a:r>
            <a:r>
              <a:rPr lang="en-US" sz="2400" dirty="0" smtClean="0"/>
              <a:t> * SCED%/100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091338" y="4139756"/>
            <a:ext cx="2442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</a:t>
            </a:r>
            <a:r>
              <a:rPr lang="en-US" sz="2400" dirty="0" smtClean="0"/>
              <a:t> = D + 0.2(E-B)</a:t>
            </a:r>
            <a:endParaRPr lang="en-US" sz="2400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4285724" y="3828567"/>
            <a:ext cx="11141" cy="4121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sm" len="sm"/>
            <a:tailEnd type="arrow"/>
          </a:ln>
          <a:effectLst/>
        </p:spPr>
      </p:cxnSp>
      <p:grpSp>
        <p:nvGrpSpPr>
          <p:cNvPr id="25" name="Group 24"/>
          <p:cNvGrpSpPr/>
          <p:nvPr/>
        </p:nvGrpSpPr>
        <p:grpSpPr>
          <a:xfrm>
            <a:off x="2601210" y="2415381"/>
            <a:ext cx="1370347" cy="1106327"/>
            <a:chOff x="2601210" y="2415381"/>
            <a:chExt cx="1370347" cy="1106327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2607001" y="2415381"/>
              <a:ext cx="11141" cy="554121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 flipH="1">
              <a:off x="2601210" y="2965269"/>
              <a:ext cx="1370347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3956183" y="2967587"/>
              <a:ext cx="11141" cy="554121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 w="sm" len="sm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41701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USC CSSE White Background">
  <a:themeElements>
    <a:clrScheme name="1_DrBoehmPresentationTemplate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800000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rBoehmPresentatio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rBoehmPresentation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rBoehmPresentation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rBoehmPresentation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rBoehmPresentation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rBoehmPresentation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rBoehmPresentation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rBoehmPresentationTemplat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80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USC CSSE White Background.thmx</Template>
  <TotalTime>1947</TotalTime>
  <Words>1440</Words>
  <Application>Microsoft Macintosh PowerPoint</Application>
  <PresentationFormat>On-screen Show (4:3)</PresentationFormat>
  <Paragraphs>335</Paragraphs>
  <Slides>28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USC CSSE White Background</vt:lpstr>
      <vt:lpstr>Document</vt:lpstr>
      <vt:lpstr>COCOMO III Workshop</vt:lpstr>
      <vt:lpstr>Objectives of the Workshop</vt:lpstr>
      <vt:lpstr>Workshop Background</vt:lpstr>
      <vt:lpstr>Intended Output</vt:lpstr>
      <vt:lpstr>Technical Debt Presentation</vt:lpstr>
      <vt:lpstr>Objectives of the Workshop</vt:lpstr>
      <vt:lpstr>COCOMO III Cost &amp; Quality Drivers</vt:lpstr>
      <vt:lpstr>COCOMO III Model Concept</vt:lpstr>
      <vt:lpstr>COCOMO III Effort &amp; Schedule  Estimation Model</vt:lpstr>
      <vt:lpstr>COCOMO II Model Effort Distribution</vt:lpstr>
      <vt:lpstr>COCOMO III Size Inputs</vt:lpstr>
      <vt:lpstr>COCOMO III Cost Drivers -1</vt:lpstr>
      <vt:lpstr>COCOMO III Cost Drivers -2</vt:lpstr>
      <vt:lpstr>COCOMO III Cost Drivers -3</vt:lpstr>
      <vt:lpstr>Cost Driver Detailed Discussion</vt:lpstr>
      <vt:lpstr>COCOMO III Model Concept</vt:lpstr>
      <vt:lpstr>Defect Estimation Scope</vt:lpstr>
      <vt:lpstr>Defect Introduction &amp; Removal Estimation Models</vt:lpstr>
      <vt:lpstr>Defect Reduction Profiles</vt:lpstr>
      <vt:lpstr>Objectives of the Workshop</vt:lpstr>
      <vt:lpstr>Workshop Out Brief</vt:lpstr>
      <vt:lpstr>Technical Debt Questions </vt:lpstr>
      <vt:lpstr>Summary – Tech Debt</vt:lpstr>
      <vt:lpstr>Summary – COCOMO III Model</vt:lpstr>
      <vt:lpstr>Workshop Questions</vt:lpstr>
      <vt:lpstr>Conclusions, Recommendations, and Results  </vt:lpstr>
      <vt:lpstr>Open Questions</vt:lpstr>
      <vt:lpstr>Next Steps/Action Items</vt:lpstr>
    </vt:vector>
  </TitlesOfParts>
  <Company>SDSU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Ann Lane</dc:creator>
  <cp:lastModifiedBy>Brad Clark</cp:lastModifiedBy>
  <cp:revision>37</cp:revision>
  <dcterms:created xsi:type="dcterms:W3CDTF">2014-04-25T19:43:41Z</dcterms:created>
  <dcterms:modified xsi:type="dcterms:W3CDTF">2016-02-26T13:55:54Z</dcterms:modified>
</cp:coreProperties>
</file>