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8" r:id="rId3"/>
    <p:sldId id="272" r:id="rId4"/>
    <p:sldId id="260" r:id="rId5"/>
    <p:sldId id="271" r:id="rId6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5">
          <p15:clr>
            <a:srgbClr val="A4A3A4"/>
          </p15:clr>
        </p15:guide>
        <p15:guide id="2" pos="6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81D58"/>
    <a:srgbClr val="BC3700"/>
    <a:srgbClr val="500093"/>
    <a:srgbClr val="790015"/>
    <a:srgbClr val="333333"/>
    <a:srgbClr val="3365FB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94660"/>
  </p:normalViewPr>
  <p:slideViewPr>
    <p:cSldViewPr snapToGrid="0">
      <p:cViewPr varScale="1">
        <p:scale>
          <a:sx n="61" d="100"/>
          <a:sy n="61" d="100"/>
        </p:scale>
        <p:origin x="824" y="52"/>
      </p:cViewPr>
      <p:guideLst>
        <p:guide orient="horz" pos="845"/>
        <p:guide pos="6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-255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44741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4339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5154483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/>
            <a:r>
              <a:rPr lang="en-US" sz="1000" i="1">
                <a:latin typeface="Arial" charset="0"/>
              </a:rPr>
              <a:t>3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57454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/>
            <a:r>
              <a:rPr lang="en-US" sz="1000" i="1">
                <a:latin typeface="Arial" charset="0"/>
              </a:rPr>
              <a:t>5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59255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98604"/>
            <a:ext cx="4038600" cy="4525963"/>
          </a:xfrm>
        </p:spPr>
        <p:txBody>
          <a:bodyPr>
            <a:noAutofit/>
          </a:bodyPr>
          <a:lstStyle>
            <a:lvl1pPr>
              <a:defRPr sz="1500">
                <a:latin typeface="Arial" pitchFamily="34" charset="0"/>
              </a:defRPr>
            </a:lvl1pPr>
            <a:lvl2pPr>
              <a:defRPr sz="1500">
                <a:latin typeface="Arial" pitchFamily="34" charset="0"/>
              </a:defRPr>
            </a:lvl2pPr>
            <a:lvl3pPr>
              <a:defRPr sz="1350">
                <a:latin typeface="Arial" pitchFamily="34" charset="0"/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498604"/>
            <a:ext cx="4038600" cy="4525963"/>
          </a:xfrm>
        </p:spPr>
        <p:txBody>
          <a:bodyPr>
            <a:noAutofit/>
          </a:bodyPr>
          <a:lstStyle>
            <a:lvl1pPr>
              <a:defRPr sz="1500">
                <a:latin typeface="Arial" pitchFamily="34" charset="0"/>
              </a:defRPr>
            </a:lvl1pPr>
            <a:lvl2pPr>
              <a:defRPr sz="1500">
                <a:latin typeface="Arial" pitchFamily="34" charset="0"/>
              </a:defRPr>
            </a:lvl2pPr>
            <a:lvl3pPr>
              <a:defRPr sz="1350">
                <a:latin typeface="Arial" pitchFamily="34" charset="0"/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26915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"/>
          <p:cNvGrpSpPr>
            <a:grpSpLocks/>
          </p:cNvGrpSpPr>
          <p:nvPr userDrawn="1"/>
        </p:nvGrpSpPr>
        <p:grpSpPr bwMode="auto">
          <a:xfrm>
            <a:off x="422710" y="6428095"/>
            <a:ext cx="8092973" cy="242738"/>
            <a:chOff x="527" y="4119"/>
            <a:chExt cx="5270" cy="105"/>
          </a:xfrm>
        </p:grpSpPr>
        <p:sp>
          <p:nvSpPr>
            <p:cNvPr id="2" name="Rectangle 2"/>
            <p:cNvSpPr>
              <a:spLocks noChangeArrowheads="1"/>
            </p:cNvSpPr>
            <p:nvPr/>
          </p:nvSpPr>
          <p:spPr bwMode="auto">
            <a:xfrm>
              <a:off x="527" y="4119"/>
              <a:ext cx="425" cy="1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1000" b="1" i="1" dirty="0">
                  <a:solidFill>
                    <a:schemeClr val="tx1"/>
                  </a:solidFill>
                  <a:latin typeface="Arial" charset="0"/>
                </a:rPr>
                <a:t>PSM </a:t>
              </a:r>
              <a:fld id="{F9C199B1-9D21-4625-8FFC-532DAFB9123C}" type="slidenum">
                <a:rPr lang="en-US" sz="1000" b="1" i="1">
                  <a:solidFill>
                    <a:schemeClr val="tx1"/>
                  </a:solidFill>
                  <a:latin typeface="Arial" charset="0"/>
                </a:rPr>
                <a:pPr>
                  <a:defRPr/>
                </a:pPr>
                <a:t>‹#›</a:t>
              </a:fld>
              <a:endParaRPr lang="en-US" sz="1000" b="1" i="1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5115" y="4119"/>
              <a:ext cx="682" cy="1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1000" b="1" i="1" dirty="0" smtClean="0">
                  <a:solidFill>
                    <a:schemeClr val="tx1"/>
                  </a:solidFill>
                  <a:latin typeface="Arial" charset="0"/>
                </a:rPr>
                <a:t>February 2016</a:t>
              </a:r>
              <a:endParaRPr lang="en-US" sz="1000" b="1" i="1" dirty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447524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7524" y="1879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57200" y="600232"/>
            <a:ext cx="8229600" cy="0"/>
          </a:xfrm>
          <a:prstGeom prst="line">
            <a:avLst/>
          </a:prstGeom>
          <a:ln w="38100">
            <a:solidFill>
              <a:srgbClr val="A50021"/>
            </a:solidFill>
          </a:ln>
          <a:effectLst/>
          <a:scene3d>
            <a:camera prst="orthographicFront"/>
            <a:lightRig rig="threePt" dir="t"/>
          </a:scene3d>
          <a:sp3d>
            <a:bevelT/>
            <a:contourClr>
              <a:schemeClr val="tx1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457200" y="6329327"/>
            <a:ext cx="8229600" cy="0"/>
          </a:xfrm>
          <a:prstGeom prst="line">
            <a:avLst/>
          </a:prstGeom>
          <a:ln w="38100">
            <a:solidFill>
              <a:srgbClr val="A50021"/>
            </a:solidFill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 userDrawn="1"/>
        </p:nvSpPr>
        <p:spPr>
          <a:xfrm>
            <a:off x="362219" y="213648"/>
            <a:ext cx="51315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cap="small" baseline="0" dirty="0" smtClean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  <a:t>Practical</a:t>
            </a:r>
            <a:r>
              <a:rPr lang="en-US" sz="2000" b="1" i="1" cap="none" baseline="0" dirty="0" smtClean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  <a:t> </a:t>
            </a:r>
            <a:r>
              <a:rPr lang="en-US" sz="2000" b="1" i="1" cap="small" baseline="0" dirty="0" smtClean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  <a:t>Software</a:t>
            </a:r>
            <a:r>
              <a:rPr lang="en-US" sz="2000" b="1" i="1" cap="none" baseline="0" dirty="0" smtClean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  <a:t> </a:t>
            </a:r>
            <a:r>
              <a:rPr lang="en-US" sz="2000" b="1" i="1" cap="small" baseline="0" dirty="0" smtClean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  <a:t>and Systems Measurement</a:t>
            </a:r>
            <a:endParaRPr lang="en-US" sz="2000" b="1" i="1" cap="small" baseline="0" dirty="0">
              <a:solidFill>
                <a:schemeClr val="tx1"/>
              </a:solidFill>
              <a:latin typeface="Franklin Gothic Medium" pitchFamily="34" charset="0"/>
              <a:cs typeface="Tahoma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000066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000066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000066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000066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000066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000066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000066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 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-"/>
        <a:defRPr sz="2600" b="1" i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400" b="1" i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defRPr sz="2800" b="1" i="1">
          <a:solidFill>
            <a:srgbClr val="000066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 i="1">
          <a:solidFill>
            <a:srgbClr val="000066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 i="1">
          <a:solidFill>
            <a:srgbClr val="000066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 i="1">
          <a:solidFill>
            <a:srgbClr val="000066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 i="1">
          <a:solidFill>
            <a:srgbClr val="000066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 i="1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4267200" y="3720252"/>
            <a:ext cx="4876800" cy="25724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b="1" i="1" dirty="0" err="1" smtClean="0">
                <a:latin typeface="Franklin Gothic Medium" pitchFamily="34" charset="0"/>
                <a:cs typeface="Tahoma" pitchFamily="34" charset="0"/>
              </a:rPr>
              <a:t>SoS</a:t>
            </a:r>
            <a:r>
              <a:rPr lang="en-US" sz="2800" b="1" i="1" dirty="0" smtClean="0">
                <a:latin typeface="Franklin Gothic Medium" pitchFamily="34" charset="0"/>
                <a:cs typeface="Tahoma" pitchFamily="34" charset="0"/>
              </a:rPr>
              <a:t> Measurement</a:t>
            </a:r>
            <a:endParaRPr lang="en-US" sz="2800" b="1" i="1" dirty="0">
              <a:latin typeface="Franklin Gothic Medium" pitchFamily="34" charset="0"/>
              <a:cs typeface="Tahoma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b="1" i="1" dirty="0" smtClean="0">
                <a:latin typeface="Franklin Gothic Medium" pitchFamily="34" charset="0"/>
                <a:cs typeface="Tahoma" pitchFamily="34" charset="0"/>
              </a:rPr>
              <a:t>24 February 2016</a:t>
            </a:r>
            <a:endParaRPr lang="en-US" sz="2800" b="1" i="1" dirty="0">
              <a:latin typeface="Franklin Gothic Medium" pitchFamily="34" charset="0"/>
              <a:cs typeface="Tahoma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ts val="200"/>
              </a:spcBef>
            </a:pPr>
            <a:endParaRPr lang="en-US" sz="1800" b="1" i="1" dirty="0" smtClean="0">
              <a:latin typeface="Franklin Gothic Medium" pitchFamily="34" charset="0"/>
              <a:cs typeface="Tahoma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ts val="200"/>
              </a:spcBef>
            </a:pPr>
            <a:r>
              <a:rPr lang="en-US" b="1" i="1" dirty="0" smtClean="0">
                <a:latin typeface="Franklin Gothic Medium" pitchFamily="34" charset="0"/>
                <a:cs typeface="Tahoma" pitchFamily="34" charset="0"/>
              </a:rPr>
              <a:t>Judith </a:t>
            </a:r>
            <a:r>
              <a:rPr lang="en-US" b="1" i="1" dirty="0" err="1" smtClean="0">
                <a:latin typeface="Franklin Gothic Medium" pitchFamily="34" charset="0"/>
                <a:cs typeface="Tahoma" pitchFamily="34" charset="0"/>
              </a:rPr>
              <a:t>Dahmann</a:t>
            </a:r>
            <a:r>
              <a:rPr lang="en-US" b="1" i="1" dirty="0" smtClean="0">
                <a:latin typeface="Franklin Gothic Medium" pitchFamily="34" charset="0"/>
                <a:cs typeface="Tahoma" pitchFamily="34" charset="0"/>
              </a:rPr>
              <a:t>, MITRE</a:t>
            </a:r>
          </a:p>
          <a:p>
            <a:pPr eaLnBrk="1" hangingPunct="1">
              <a:lnSpc>
                <a:spcPct val="90000"/>
              </a:lnSpc>
              <a:spcBef>
                <a:spcPts val="200"/>
              </a:spcBef>
            </a:pPr>
            <a:r>
              <a:rPr lang="en-US" b="1" i="1" dirty="0">
                <a:latin typeface="Franklin Gothic Medium" pitchFamily="34" charset="0"/>
                <a:cs typeface="Tahoma" pitchFamily="34" charset="0"/>
              </a:rPr>
              <a:t>Mimi </a:t>
            </a:r>
            <a:r>
              <a:rPr lang="en-US" b="1" i="1" dirty="0" err="1">
                <a:latin typeface="Franklin Gothic Medium" pitchFamily="34" charset="0"/>
                <a:cs typeface="Tahoma" pitchFamily="34" charset="0"/>
              </a:rPr>
              <a:t>Hailegiorghis</a:t>
            </a:r>
            <a:r>
              <a:rPr lang="en-US" b="1" i="1" dirty="0">
                <a:latin typeface="Franklin Gothic Medium" pitchFamily="34" charset="0"/>
                <a:cs typeface="Tahoma" pitchFamily="34" charset="0"/>
              </a:rPr>
              <a:t>, </a:t>
            </a:r>
            <a:r>
              <a:rPr lang="en-US" b="1" i="1" dirty="0" smtClean="0">
                <a:latin typeface="Franklin Gothic Medium" pitchFamily="34" charset="0"/>
                <a:cs typeface="Tahoma" pitchFamily="34" charset="0"/>
              </a:rPr>
              <a:t>MITRE</a:t>
            </a:r>
          </a:p>
          <a:p>
            <a:pPr eaLnBrk="1" hangingPunct="1">
              <a:lnSpc>
                <a:spcPct val="90000"/>
              </a:lnSpc>
              <a:spcBef>
                <a:spcPts val="200"/>
              </a:spcBef>
            </a:pPr>
            <a:r>
              <a:rPr lang="en-US" b="1" i="1" dirty="0" smtClean="0">
                <a:latin typeface="Franklin Gothic Medium" pitchFamily="34" charset="0"/>
                <a:cs typeface="Tahoma" pitchFamily="34" charset="0"/>
              </a:rPr>
              <a:t>Garry </a:t>
            </a:r>
            <a:r>
              <a:rPr lang="en-US" b="1" i="1" dirty="0" err="1" smtClean="0">
                <a:latin typeface="Franklin Gothic Medium" pitchFamily="34" charset="0"/>
                <a:cs typeface="Tahoma" pitchFamily="34" charset="0"/>
              </a:rPr>
              <a:t>Roedler</a:t>
            </a:r>
            <a:r>
              <a:rPr lang="en-US" b="1" i="1" dirty="0" smtClean="0">
                <a:latin typeface="Franklin Gothic Medium" pitchFamily="34" charset="0"/>
                <a:cs typeface="Tahoma" pitchFamily="34" charset="0"/>
              </a:rPr>
              <a:t>, Lockheed</a:t>
            </a:r>
          </a:p>
          <a:p>
            <a:pPr eaLnBrk="1" hangingPunct="1">
              <a:lnSpc>
                <a:spcPct val="90000"/>
              </a:lnSpc>
              <a:spcBef>
                <a:spcPts val="200"/>
              </a:spcBef>
            </a:pPr>
            <a:r>
              <a:rPr lang="en-US" b="1" i="1" dirty="0" smtClean="0">
                <a:latin typeface="Franklin Gothic Medium" pitchFamily="34" charset="0"/>
                <a:cs typeface="Tahoma" pitchFamily="34" charset="0"/>
              </a:rPr>
              <a:t>Cheryl Jones, Army</a:t>
            </a:r>
            <a:endParaRPr lang="en-US" b="1" i="1" dirty="0">
              <a:latin typeface="Franklin Gothic Medium" pitchFamily="34" charset="0"/>
              <a:cs typeface="Tahoma" pitchFamily="34" charset="0"/>
            </a:endParaRPr>
          </a:p>
        </p:txBody>
      </p:sp>
      <p:grpSp>
        <p:nvGrpSpPr>
          <p:cNvPr id="125" name="Group 124"/>
          <p:cNvGrpSpPr/>
          <p:nvPr/>
        </p:nvGrpSpPr>
        <p:grpSpPr>
          <a:xfrm>
            <a:off x="721314" y="3198638"/>
            <a:ext cx="3121026" cy="2541587"/>
            <a:chOff x="3276600" y="2157413"/>
            <a:chExt cx="3121026" cy="2541587"/>
          </a:xfrm>
        </p:grpSpPr>
        <p:sp>
          <p:nvSpPr>
            <p:cNvPr id="126" name="Freeform 125"/>
            <p:cNvSpPr>
              <a:spLocks noChangeAspect="1"/>
            </p:cNvSpPr>
            <p:nvPr/>
          </p:nvSpPr>
          <p:spPr bwMode="auto">
            <a:xfrm>
              <a:off x="3484563" y="2446338"/>
              <a:ext cx="373063" cy="22526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0" y="1357"/>
                </a:cxn>
                <a:cxn ang="0">
                  <a:pos x="0" y="0"/>
                </a:cxn>
              </a:cxnLst>
              <a:rect l="0" t="0" r="r" b="b"/>
              <a:pathLst>
                <a:path w="220" h="1357">
                  <a:moveTo>
                    <a:pt x="0" y="0"/>
                  </a:moveTo>
                  <a:lnTo>
                    <a:pt x="220" y="13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27" name="Freeform 126"/>
            <p:cNvSpPr>
              <a:spLocks noChangeAspect="1"/>
            </p:cNvSpPr>
            <p:nvPr/>
          </p:nvSpPr>
          <p:spPr bwMode="auto">
            <a:xfrm>
              <a:off x="3478213" y="2443163"/>
              <a:ext cx="385763" cy="2255837"/>
            </a:xfrm>
            <a:custGeom>
              <a:avLst/>
              <a:gdLst/>
              <a:ahLst/>
              <a:cxnLst>
                <a:cxn ang="0">
                  <a:pos x="226" y="1359"/>
                </a:cxn>
                <a:cxn ang="0">
                  <a:pos x="232" y="1357"/>
                </a:cxn>
                <a:cxn ang="0">
                  <a:pos x="11" y="0"/>
                </a:cxn>
                <a:cxn ang="0">
                  <a:pos x="0" y="2"/>
                </a:cxn>
                <a:cxn ang="0">
                  <a:pos x="221" y="1359"/>
                </a:cxn>
                <a:cxn ang="0">
                  <a:pos x="226" y="1359"/>
                </a:cxn>
              </a:cxnLst>
              <a:rect l="0" t="0" r="r" b="b"/>
              <a:pathLst>
                <a:path w="232" h="1359">
                  <a:moveTo>
                    <a:pt x="226" y="1359"/>
                  </a:moveTo>
                  <a:lnTo>
                    <a:pt x="232" y="1357"/>
                  </a:lnTo>
                  <a:lnTo>
                    <a:pt x="11" y="0"/>
                  </a:lnTo>
                  <a:lnTo>
                    <a:pt x="0" y="2"/>
                  </a:lnTo>
                  <a:lnTo>
                    <a:pt x="221" y="1359"/>
                  </a:lnTo>
                  <a:lnTo>
                    <a:pt x="226" y="1359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B8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contourW="6350">
              <a:extrusionClr>
                <a:schemeClr val="bg1"/>
              </a:extrusionClr>
              <a:contourClr>
                <a:schemeClr val="tx1"/>
              </a:contourClr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28" name="Freeform 127"/>
            <p:cNvSpPr>
              <a:spLocks noChangeAspect="1"/>
            </p:cNvSpPr>
            <p:nvPr/>
          </p:nvSpPr>
          <p:spPr bwMode="auto">
            <a:xfrm>
              <a:off x="3938588" y="2373313"/>
              <a:ext cx="373063" cy="22558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1" y="1356"/>
                </a:cxn>
                <a:cxn ang="0">
                  <a:pos x="0" y="0"/>
                </a:cxn>
              </a:cxnLst>
              <a:rect l="0" t="0" r="r" b="b"/>
              <a:pathLst>
                <a:path w="221" h="1356">
                  <a:moveTo>
                    <a:pt x="0" y="0"/>
                  </a:moveTo>
                  <a:lnTo>
                    <a:pt x="221" y="1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29" name="Freeform 128"/>
            <p:cNvSpPr>
              <a:spLocks noChangeAspect="1"/>
            </p:cNvSpPr>
            <p:nvPr/>
          </p:nvSpPr>
          <p:spPr bwMode="auto">
            <a:xfrm>
              <a:off x="3932238" y="2373313"/>
              <a:ext cx="387350" cy="2255837"/>
            </a:xfrm>
            <a:custGeom>
              <a:avLst/>
              <a:gdLst/>
              <a:ahLst/>
              <a:cxnLst>
                <a:cxn ang="0">
                  <a:pos x="224" y="1358"/>
                </a:cxn>
                <a:cxn ang="0">
                  <a:pos x="229" y="1356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218" y="1358"/>
                </a:cxn>
                <a:cxn ang="0">
                  <a:pos x="224" y="1358"/>
                </a:cxn>
              </a:cxnLst>
              <a:rect l="0" t="0" r="r" b="b"/>
              <a:pathLst>
                <a:path w="229" h="1358">
                  <a:moveTo>
                    <a:pt x="224" y="1358"/>
                  </a:moveTo>
                  <a:lnTo>
                    <a:pt x="229" y="1356"/>
                  </a:lnTo>
                  <a:lnTo>
                    <a:pt x="9" y="0"/>
                  </a:lnTo>
                  <a:lnTo>
                    <a:pt x="0" y="2"/>
                  </a:lnTo>
                  <a:lnTo>
                    <a:pt x="218" y="1358"/>
                  </a:lnTo>
                  <a:lnTo>
                    <a:pt x="224" y="1358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B8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contourW="6350">
              <a:extrusionClr>
                <a:schemeClr val="bg1"/>
              </a:extrusionClr>
              <a:contourClr>
                <a:schemeClr val="tx1"/>
              </a:contourClr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30" name="Freeform 129"/>
            <p:cNvSpPr>
              <a:spLocks noChangeAspect="1"/>
            </p:cNvSpPr>
            <p:nvPr/>
          </p:nvSpPr>
          <p:spPr bwMode="auto">
            <a:xfrm>
              <a:off x="4398963" y="2303463"/>
              <a:ext cx="368300" cy="22494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9" y="1354"/>
                </a:cxn>
                <a:cxn ang="0">
                  <a:pos x="0" y="0"/>
                </a:cxn>
              </a:cxnLst>
              <a:rect l="0" t="0" r="r" b="b"/>
              <a:pathLst>
                <a:path w="219" h="1354">
                  <a:moveTo>
                    <a:pt x="0" y="0"/>
                  </a:moveTo>
                  <a:lnTo>
                    <a:pt x="219" y="13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31" name="Freeform 130"/>
            <p:cNvSpPr>
              <a:spLocks noChangeAspect="1"/>
            </p:cNvSpPr>
            <p:nvPr/>
          </p:nvSpPr>
          <p:spPr bwMode="auto">
            <a:xfrm>
              <a:off x="4387850" y="2300288"/>
              <a:ext cx="390525" cy="2255837"/>
            </a:xfrm>
            <a:custGeom>
              <a:avLst/>
              <a:gdLst/>
              <a:ahLst/>
              <a:cxnLst>
                <a:cxn ang="0">
                  <a:pos x="224" y="1356"/>
                </a:cxn>
                <a:cxn ang="0">
                  <a:pos x="230" y="1356"/>
                </a:cxn>
                <a:cxn ang="0">
                  <a:pos x="11" y="0"/>
                </a:cxn>
                <a:cxn ang="0">
                  <a:pos x="0" y="2"/>
                </a:cxn>
                <a:cxn ang="0">
                  <a:pos x="221" y="1358"/>
                </a:cxn>
                <a:cxn ang="0">
                  <a:pos x="224" y="1356"/>
                </a:cxn>
              </a:cxnLst>
              <a:rect l="0" t="0" r="r" b="b"/>
              <a:pathLst>
                <a:path w="230" h="1358">
                  <a:moveTo>
                    <a:pt x="224" y="1356"/>
                  </a:moveTo>
                  <a:lnTo>
                    <a:pt x="230" y="1356"/>
                  </a:lnTo>
                  <a:lnTo>
                    <a:pt x="11" y="0"/>
                  </a:lnTo>
                  <a:lnTo>
                    <a:pt x="0" y="2"/>
                  </a:lnTo>
                  <a:lnTo>
                    <a:pt x="221" y="1358"/>
                  </a:lnTo>
                  <a:lnTo>
                    <a:pt x="224" y="135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B8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contourW="6350">
              <a:extrusionClr>
                <a:schemeClr val="bg1"/>
              </a:extrusionClr>
              <a:contourClr>
                <a:schemeClr val="tx1"/>
              </a:contourClr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32" name="Freeform 131"/>
            <p:cNvSpPr>
              <a:spLocks noChangeAspect="1"/>
            </p:cNvSpPr>
            <p:nvPr/>
          </p:nvSpPr>
          <p:spPr bwMode="auto">
            <a:xfrm>
              <a:off x="4849813" y="2227263"/>
              <a:ext cx="376238" cy="22510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0" y="1357"/>
                </a:cxn>
                <a:cxn ang="0">
                  <a:pos x="0" y="0"/>
                </a:cxn>
              </a:cxnLst>
              <a:rect l="0" t="0" r="r" b="b"/>
              <a:pathLst>
                <a:path w="220" h="1357">
                  <a:moveTo>
                    <a:pt x="0" y="0"/>
                  </a:moveTo>
                  <a:lnTo>
                    <a:pt x="220" y="13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33" name="Freeform 132"/>
            <p:cNvSpPr>
              <a:spLocks noChangeAspect="1"/>
            </p:cNvSpPr>
            <p:nvPr/>
          </p:nvSpPr>
          <p:spPr bwMode="auto">
            <a:xfrm>
              <a:off x="4846638" y="2227263"/>
              <a:ext cx="382588" cy="2255837"/>
            </a:xfrm>
            <a:custGeom>
              <a:avLst/>
              <a:gdLst/>
              <a:ahLst/>
              <a:cxnLst>
                <a:cxn ang="0">
                  <a:pos x="226" y="1357"/>
                </a:cxn>
                <a:cxn ang="0">
                  <a:pos x="230" y="1357"/>
                </a:cxn>
                <a:cxn ang="0">
                  <a:pos x="11" y="0"/>
                </a:cxn>
                <a:cxn ang="0">
                  <a:pos x="0" y="2"/>
                </a:cxn>
                <a:cxn ang="0">
                  <a:pos x="221" y="1359"/>
                </a:cxn>
                <a:cxn ang="0">
                  <a:pos x="226" y="1357"/>
                </a:cxn>
              </a:cxnLst>
              <a:rect l="0" t="0" r="r" b="b"/>
              <a:pathLst>
                <a:path w="230" h="1359">
                  <a:moveTo>
                    <a:pt x="226" y="1357"/>
                  </a:moveTo>
                  <a:lnTo>
                    <a:pt x="230" y="1357"/>
                  </a:lnTo>
                  <a:lnTo>
                    <a:pt x="11" y="0"/>
                  </a:lnTo>
                  <a:lnTo>
                    <a:pt x="0" y="2"/>
                  </a:lnTo>
                  <a:lnTo>
                    <a:pt x="221" y="1359"/>
                  </a:lnTo>
                  <a:lnTo>
                    <a:pt x="226" y="135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B8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contourW="6350">
              <a:extrusionClr>
                <a:schemeClr val="bg1"/>
              </a:extrusionClr>
              <a:contourClr>
                <a:schemeClr val="tx1"/>
              </a:contourClr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34" name="Freeform 133"/>
            <p:cNvSpPr>
              <a:spLocks noChangeAspect="1"/>
            </p:cNvSpPr>
            <p:nvPr/>
          </p:nvSpPr>
          <p:spPr bwMode="auto">
            <a:xfrm>
              <a:off x="5310188" y="2157413"/>
              <a:ext cx="369888" cy="22526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9" y="1356"/>
                </a:cxn>
                <a:cxn ang="0">
                  <a:pos x="0" y="0"/>
                </a:cxn>
              </a:cxnLst>
              <a:rect l="0" t="0" r="r" b="b"/>
              <a:pathLst>
                <a:path w="219" h="1356">
                  <a:moveTo>
                    <a:pt x="0" y="0"/>
                  </a:moveTo>
                  <a:lnTo>
                    <a:pt x="219" y="1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FFF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35" name="Freeform 134"/>
            <p:cNvSpPr>
              <a:spLocks noChangeAspect="1"/>
            </p:cNvSpPr>
            <p:nvPr/>
          </p:nvSpPr>
          <p:spPr bwMode="auto">
            <a:xfrm>
              <a:off x="5300663" y="2157413"/>
              <a:ext cx="387350" cy="2252662"/>
            </a:xfrm>
            <a:custGeom>
              <a:avLst/>
              <a:gdLst/>
              <a:ahLst/>
              <a:cxnLst>
                <a:cxn ang="0">
                  <a:pos x="224" y="1356"/>
                </a:cxn>
                <a:cxn ang="0">
                  <a:pos x="229" y="1355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218" y="1356"/>
                </a:cxn>
                <a:cxn ang="0">
                  <a:pos x="224" y="1356"/>
                </a:cxn>
              </a:cxnLst>
              <a:rect l="0" t="0" r="r" b="b"/>
              <a:pathLst>
                <a:path w="229" h="1356">
                  <a:moveTo>
                    <a:pt x="224" y="1356"/>
                  </a:moveTo>
                  <a:lnTo>
                    <a:pt x="229" y="1355"/>
                  </a:lnTo>
                  <a:lnTo>
                    <a:pt x="10" y="0"/>
                  </a:lnTo>
                  <a:lnTo>
                    <a:pt x="0" y="0"/>
                  </a:lnTo>
                  <a:lnTo>
                    <a:pt x="218" y="1356"/>
                  </a:lnTo>
                  <a:lnTo>
                    <a:pt x="224" y="135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B8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contourW="6350">
              <a:extrusionClr>
                <a:schemeClr val="bg1"/>
              </a:extrusionClr>
              <a:contourClr>
                <a:schemeClr val="tx1"/>
              </a:contourClr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36" name="Freeform 135"/>
            <p:cNvSpPr>
              <a:spLocks noChangeAspect="1"/>
            </p:cNvSpPr>
            <p:nvPr/>
          </p:nvSpPr>
          <p:spPr bwMode="auto">
            <a:xfrm>
              <a:off x="3576638" y="4143375"/>
              <a:ext cx="2287588" cy="361950"/>
            </a:xfrm>
            <a:custGeom>
              <a:avLst/>
              <a:gdLst/>
              <a:ahLst/>
              <a:cxnLst>
                <a:cxn ang="0">
                  <a:pos x="0" y="219"/>
                </a:cxn>
                <a:cxn ang="0">
                  <a:pos x="1356" y="0"/>
                </a:cxn>
                <a:cxn ang="0">
                  <a:pos x="0" y="219"/>
                </a:cxn>
              </a:cxnLst>
              <a:rect l="0" t="0" r="r" b="b"/>
              <a:pathLst>
                <a:path w="1356" h="219">
                  <a:moveTo>
                    <a:pt x="0" y="219"/>
                  </a:moveTo>
                  <a:lnTo>
                    <a:pt x="1356" y="0"/>
                  </a:lnTo>
                  <a:lnTo>
                    <a:pt x="0" y="219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37" name="Freeform 136"/>
            <p:cNvSpPr>
              <a:spLocks noChangeAspect="1"/>
            </p:cNvSpPr>
            <p:nvPr/>
          </p:nvSpPr>
          <p:spPr bwMode="auto">
            <a:xfrm>
              <a:off x="3573463" y="4137025"/>
              <a:ext cx="2295525" cy="379412"/>
            </a:xfrm>
            <a:custGeom>
              <a:avLst/>
              <a:gdLst/>
              <a:ahLst/>
              <a:cxnLst>
                <a:cxn ang="0">
                  <a:pos x="1358" y="5"/>
                </a:cxn>
                <a:cxn ang="0">
                  <a:pos x="1358" y="0"/>
                </a:cxn>
                <a:cxn ang="0">
                  <a:pos x="0" y="219"/>
                </a:cxn>
                <a:cxn ang="0">
                  <a:pos x="2" y="229"/>
                </a:cxn>
                <a:cxn ang="0">
                  <a:pos x="1360" y="9"/>
                </a:cxn>
                <a:cxn ang="0">
                  <a:pos x="1358" y="5"/>
                </a:cxn>
              </a:cxnLst>
              <a:rect l="0" t="0" r="r" b="b"/>
              <a:pathLst>
                <a:path w="1360" h="229">
                  <a:moveTo>
                    <a:pt x="1358" y="5"/>
                  </a:moveTo>
                  <a:lnTo>
                    <a:pt x="1358" y="0"/>
                  </a:lnTo>
                  <a:lnTo>
                    <a:pt x="0" y="219"/>
                  </a:lnTo>
                  <a:lnTo>
                    <a:pt x="2" y="229"/>
                  </a:lnTo>
                  <a:lnTo>
                    <a:pt x="1360" y="9"/>
                  </a:lnTo>
                  <a:lnTo>
                    <a:pt x="1358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B8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contourW="6350">
              <a:extrusionClr>
                <a:schemeClr val="bg1"/>
              </a:extrusionClr>
              <a:contourClr>
                <a:schemeClr val="tx1"/>
              </a:contourClr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38" name="Freeform 137"/>
            <p:cNvSpPr>
              <a:spLocks noChangeAspect="1"/>
            </p:cNvSpPr>
            <p:nvPr/>
          </p:nvSpPr>
          <p:spPr bwMode="auto">
            <a:xfrm>
              <a:off x="3498850" y="3695700"/>
              <a:ext cx="2295525" cy="361950"/>
            </a:xfrm>
            <a:custGeom>
              <a:avLst/>
              <a:gdLst/>
              <a:ahLst/>
              <a:cxnLst>
                <a:cxn ang="0">
                  <a:pos x="0" y="218"/>
                </a:cxn>
                <a:cxn ang="0">
                  <a:pos x="1358" y="0"/>
                </a:cxn>
                <a:cxn ang="0">
                  <a:pos x="0" y="218"/>
                </a:cxn>
              </a:cxnLst>
              <a:rect l="0" t="0" r="r" b="b"/>
              <a:pathLst>
                <a:path w="1358" h="218">
                  <a:moveTo>
                    <a:pt x="0" y="218"/>
                  </a:moveTo>
                  <a:lnTo>
                    <a:pt x="1358" y="0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39" name="Freeform 138"/>
            <p:cNvSpPr>
              <a:spLocks noChangeAspect="1"/>
            </p:cNvSpPr>
            <p:nvPr/>
          </p:nvSpPr>
          <p:spPr bwMode="auto">
            <a:xfrm>
              <a:off x="3498850" y="3686175"/>
              <a:ext cx="2295525" cy="381000"/>
            </a:xfrm>
            <a:custGeom>
              <a:avLst/>
              <a:gdLst/>
              <a:ahLst/>
              <a:cxnLst>
                <a:cxn ang="0">
                  <a:pos x="1358" y="6"/>
                </a:cxn>
                <a:cxn ang="0">
                  <a:pos x="1356" y="0"/>
                </a:cxn>
                <a:cxn ang="0">
                  <a:pos x="0" y="220"/>
                </a:cxn>
                <a:cxn ang="0">
                  <a:pos x="2" y="229"/>
                </a:cxn>
                <a:cxn ang="0">
                  <a:pos x="1358" y="11"/>
                </a:cxn>
                <a:cxn ang="0">
                  <a:pos x="1358" y="6"/>
                </a:cxn>
              </a:cxnLst>
              <a:rect l="0" t="0" r="r" b="b"/>
              <a:pathLst>
                <a:path w="1358" h="229">
                  <a:moveTo>
                    <a:pt x="1358" y="6"/>
                  </a:moveTo>
                  <a:lnTo>
                    <a:pt x="1356" y="0"/>
                  </a:lnTo>
                  <a:lnTo>
                    <a:pt x="0" y="220"/>
                  </a:lnTo>
                  <a:lnTo>
                    <a:pt x="2" y="229"/>
                  </a:lnTo>
                  <a:lnTo>
                    <a:pt x="1358" y="11"/>
                  </a:lnTo>
                  <a:lnTo>
                    <a:pt x="1358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B8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contourW="6350">
              <a:extrusionClr>
                <a:schemeClr val="bg1"/>
              </a:extrusionClr>
              <a:contourClr>
                <a:schemeClr val="tx1"/>
              </a:contourClr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40" name="Freeform 139"/>
            <p:cNvSpPr>
              <a:spLocks noChangeAspect="1"/>
            </p:cNvSpPr>
            <p:nvPr/>
          </p:nvSpPr>
          <p:spPr bwMode="auto">
            <a:xfrm>
              <a:off x="3425825" y="3248025"/>
              <a:ext cx="2289175" cy="360362"/>
            </a:xfrm>
            <a:custGeom>
              <a:avLst/>
              <a:gdLst/>
              <a:ahLst/>
              <a:cxnLst>
                <a:cxn ang="0">
                  <a:pos x="0" y="219"/>
                </a:cxn>
                <a:cxn ang="0">
                  <a:pos x="1355" y="0"/>
                </a:cxn>
                <a:cxn ang="0">
                  <a:pos x="0" y="219"/>
                </a:cxn>
              </a:cxnLst>
              <a:rect l="0" t="0" r="r" b="b"/>
              <a:pathLst>
                <a:path w="1355" h="219">
                  <a:moveTo>
                    <a:pt x="0" y="219"/>
                  </a:moveTo>
                  <a:lnTo>
                    <a:pt x="1355" y="0"/>
                  </a:lnTo>
                  <a:lnTo>
                    <a:pt x="0" y="219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41" name="Freeform 140"/>
            <p:cNvSpPr>
              <a:spLocks noChangeAspect="1"/>
            </p:cNvSpPr>
            <p:nvPr/>
          </p:nvSpPr>
          <p:spPr bwMode="auto">
            <a:xfrm>
              <a:off x="3425825" y="3240088"/>
              <a:ext cx="2293938" cy="379412"/>
            </a:xfrm>
            <a:custGeom>
              <a:avLst/>
              <a:gdLst/>
              <a:ahLst/>
              <a:cxnLst>
                <a:cxn ang="0">
                  <a:pos x="1355" y="5"/>
                </a:cxn>
                <a:cxn ang="0">
                  <a:pos x="1355" y="0"/>
                </a:cxn>
                <a:cxn ang="0">
                  <a:pos x="0" y="219"/>
                </a:cxn>
                <a:cxn ang="0">
                  <a:pos x="1" y="229"/>
                </a:cxn>
                <a:cxn ang="0">
                  <a:pos x="1357" y="9"/>
                </a:cxn>
                <a:cxn ang="0">
                  <a:pos x="1355" y="5"/>
                </a:cxn>
              </a:cxnLst>
              <a:rect l="0" t="0" r="r" b="b"/>
              <a:pathLst>
                <a:path w="1357" h="229">
                  <a:moveTo>
                    <a:pt x="1355" y="5"/>
                  </a:moveTo>
                  <a:lnTo>
                    <a:pt x="1355" y="0"/>
                  </a:lnTo>
                  <a:lnTo>
                    <a:pt x="0" y="219"/>
                  </a:lnTo>
                  <a:lnTo>
                    <a:pt x="1" y="229"/>
                  </a:lnTo>
                  <a:lnTo>
                    <a:pt x="1357" y="9"/>
                  </a:lnTo>
                  <a:lnTo>
                    <a:pt x="1355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B8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contourW="6350">
              <a:extrusionClr>
                <a:schemeClr val="bg1"/>
              </a:extrusionClr>
              <a:contourClr>
                <a:schemeClr val="tx1"/>
              </a:contourClr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42" name="Freeform 141"/>
            <p:cNvSpPr>
              <a:spLocks noChangeAspect="1"/>
            </p:cNvSpPr>
            <p:nvPr/>
          </p:nvSpPr>
          <p:spPr bwMode="auto">
            <a:xfrm>
              <a:off x="3355975" y="2798763"/>
              <a:ext cx="2284413" cy="365125"/>
            </a:xfrm>
            <a:custGeom>
              <a:avLst/>
              <a:gdLst/>
              <a:ahLst/>
              <a:cxnLst>
                <a:cxn ang="0">
                  <a:pos x="0" y="220"/>
                </a:cxn>
                <a:cxn ang="0">
                  <a:pos x="1356" y="0"/>
                </a:cxn>
                <a:cxn ang="0">
                  <a:pos x="0" y="220"/>
                </a:cxn>
              </a:cxnLst>
              <a:rect l="0" t="0" r="r" b="b"/>
              <a:pathLst>
                <a:path w="1356" h="220">
                  <a:moveTo>
                    <a:pt x="0" y="220"/>
                  </a:moveTo>
                  <a:lnTo>
                    <a:pt x="1356" y="0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43" name="Freeform 142"/>
            <p:cNvSpPr>
              <a:spLocks noChangeAspect="1"/>
            </p:cNvSpPr>
            <p:nvPr/>
          </p:nvSpPr>
          <p:spPr bwMode="auto">
            <a:xfrm>
              <a:off x="3351213" y="2789238"/>
              <a:ext cx="2293938" cy="384175"/>
            </a:xfrm>
            <a:custGeom>
              <a:avLst/>
              <a:gdLst/>
              <a:ahLst/>
              <a:cxnLst>
                <a:cxn ang="0">
                  <a:pos x="1358" y="6"/>
                </a:cxn>
                <a:cxn ang="0">
                  <a:pos x="1358" y="0"/>
                </a:cxn>
                <a:cxn ang="0">
                  <a:pos x="0" y="220"/>
                </a:cxn>
                <a:cxn ang="0">
                  <a:pos x="2" y="231"/>
                </a:cxn>
                <a:cxn ang="0">
                  <a:pos x="1360" y="11"/>
                </a:cxn>
                <a:cxn ang="0">
                  <a:pos x="1358" y="6"/>
                </a:cxn>
              </a:cxnLst>
              <a:rect l="0" t="0" r="r" b="b"/>
              <a:pathLst>
                <a:path w="1360" h="231">
                  <a:moveTo>
                    <a:pt x="1358" y="6"/>
                  </a:moveTo>
                  <a:lnTo>
                    <a:pt x="1358" y="0"/>
                  </a:lnTo>
                  <a:lnTo>
                    <a:pt x="0" y="220"/>
                  </a:lnTo>
                  <a:lnTo>
                    <a:pt x="2" y="231"/>
                  </a:lnTo>
                  <a:lnTo>
                    <a:pt x="1360" y="11"/>
                  </a:lnTo>
                  <a:lnTo>
                    <a:pt x="1358" y="6"/>
                  </a:lnTo>
                  <a:close/>
                </a:path>
              </a:pathLst>
            </a:custGeom>
            <a:solidFill>
              <a:srgbClr val="B80000"/>
            </a:solidFill>
            <a:ln w="9525">
              <a:solidFill>
                <a:srgbClr val="B8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contourW="6350">
              <a:extrusionClr>
                <a:schemeClr val="bg1"/>
              </a:extrusionClr>
              <a:contourClr>
                <a:schemeClr val="tx1"/>
              </a:contourClr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44" name="Freeform 143"/>
            <p:cNvSpPr>
              <a:spLocks noChangeAspect="1"/>
            </p:cNvSpPr>
            <p:nvPr/>
          </p:nvSpPr>
          <p:spPr bwMode="auto">
            <a:xfrm>
              <a:off x="3281363" y="2347913"/>
              <a:ext cx="2289175" cy="365125"/>
            </a:xfrm>
            <a:custGeom>
              <a:avLst/>
              <a:gdLst/>
              <a:ahLst/>
              <a:cxnLst>
                <a:cxn ang="0">
                  <a:pos x="0" y="220"/>
                </a:cxn>
                <a:cxn ang="0">
                  <a:pos x="1356" y="0"/>
                </a:cxn>
                <a:cxn ang="0">
                  <a:pos x="0" y="220"/>
                </a:cxn>
              </a:cxnLst>
              <a:rect l="0" t="0" r="r" b="b"/>
              <a:pathLst>
                <a:path w="1356" h="220">
                  <a:moveTo>
                    <a:pt x="0" y="220"/>
                  </a:moveTo>
                  <a:lnTo>
                    <a:pt x="1356" y="0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45" name="Freeform 144"/>
            <p:cNvSpPr>
              <a:spLocks noChangeAspect="1"/>
            </p:cNvSpPr>
            <p:nvPr/>
          </p:nvSpPr>
          <p:spPr bwMode="auto">
            <a:xfrm>
              <a:off x="3276600" y="2344738"/>
              <a:ext cx="2295525" cy="377825"/>
            </a:xfrm>
            <a:custGeom>
              <a:avLst/>
              <a:gdLst/>
              <a:ahLst/>
              <a:cxnLst>
                <a:cxn ang="0">
                  <a:pos x="1358" y="4"/>
                </a:cxn>
                <a:cxn ang="0">
                  <a:pos x="1358" y="0"/>
                </a:cxn>
                <a:cxn ang="0">
                  <a:pos x="0" y="219"/>
                </a:cxn>
                <a:cxn ang="0">
                  <a:pos x="2" y="229"/>
                </a:cxn>
                <a:cxn ang="0">
                  <a:pos x="1359" y="9"/>
                </a:cxn>
                <a:cxn ang="0">
                  <a:pos x="1358" y="4"/>
                </a:cxn>
              </a:cxnLst>
              <a:rect l="0" t="0" r="r" b="b"/>
              <a:pathLst>
                <a:path w="1359" h="229">
                  <a:moveTo>
                    <a:pt x="1358" y="4"/>
                  </a:moveTo>
                  <a:lnTo>
                    <a:pt x="1358" y="0"/>
                  </a:lnTo>
                  <a:lnTo>
                    <a:pt x="0" y="219"/>
                  </a:lnTo>
                  <a:lnTo>
                    <a:pt x="2" y="229"/>
                  </a:lnTo>
                  <a:lnTo>
                    <a:pt x="1359" y="9"/>
                  </a:lnTo>
                  <a:lnTo>
                    <a:pt x="1358" y="4"/>
                  </a:lnTo>
                  <a:close/>
                </a:path>
              </a:pathLst>
            </a:custGeom>
            <a:solidFill>
              <a:srgbClr val="B80000"/>
            </a:solidFill>
            <a:ln w="9525">
              <a:solidFill>
                <a:srgbClr val="B8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contourW="6350">
              <a:extrusionClr>
                <a:schemeClr val="bg1"/>
              </a:extrusionClr>
              <a:contourClr>
                <a:schemeClr val="tx1"/>
              </a:contourClr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46" name="Freeform 24"/>
            <p:cNvSpPr>
              <a:spLocks noChangeAspect="1" noEditPoints="1"/>
            </p:cNvSpPr>
            <p:nvPr/>
          </p:nvSpPr>
          <p:spPr bwMode="auto">
            <a:xfrm rot="764365">
              <a:off x="5594350" y="2600325"/>
              <a:ext cx="590550" cy="368300"/>
            </a:xfrm>
            <a:custGeom>
              <a:avLst/>
              <a:gdLst/>
              <a:ahLst/>
              <a:cxnLst>
                <a:cxn ang="0">
                  <a:pos x="53" y="20"/>
                </a:cxn>
                <a:cxn ang="0">
                  <a:pos x="80" y="37"/>
                </a:cxn>
                <a:cxn ang="0">
                  <a:pos x="108" y="52"/>
                </a:cxn>
                <a:cxn ang="0">
                  <a:pos x="134" y="68"/>
                </a:cxn>
                <a:cxn ang="0">
                  <a:pos x="161" y="85"/>
                </a:cxn>
                <a:cxn ang="0">
                  <a:pos x="189" y="101"/>
                </a:cxn>
                <a:cxn ang="0">
                  <a:pos x="216" y="118"/>
                </a:cxn>
                <a:cxn ang="0">
                  <a:pos x="243" y="134"/>
                </a:cxn>
                <a:cxn ang="0">
                  <a:pos x="269" y="150"/>
                </a:cxn>
                <a:cxn ang="0">
                  <a:pos x="297" y="167"/>
                </a:cxn>
                <a:cxn ang="0">
                  <a:pos x="324" y="182"/>
                </a:cxn>
                <a:cxn ang="0">
                  <a:pos x="352" y="198"/>
                </a:cxn>
                <a:cxn ang="0">
                  <a:pos x="379" y="215"/>
                </a:cxn>
                <a:cxn ang="0">
                  <a:pos x="405" y="231"/>
                </a:cxn>
                <a:cxn ang="0">
                  <a:pos x="433" y="248"/>
                </a:cxn>
                <a:cxn ang="0">
                  <a:pos x="460" y="264"/>
                </a:cxn>
                <a:cxn ang="0">
                  <a:pos x="487" y="281"/>
                </a:cxn>
                <a:cxn ang="0">
                  <a:pos x="515" y="297"/>
                </a:cxn>
                <a:cxn ang="0">
                  <a:pos x="542" y="314"/>
                </a:cxn>
                <a:cxn ang="0">
                  <a:pos x="568" y="330"/>
                </a:cxn>
                <a:cxn ang="0">
                  <a:pos x="596" y="346"/>
                </a:cxn>
                <a:cxn ang="0">
                  <a:pos x="623" y="363"/>
                </a:cxn>
                <a:cxn ang="0">
                  <a:pos x="650" y="378"/>
                </a:cxn>
                <a:cxn ang="0">
                  <a:pos x="678" y="394"/>
                </a:cxn>
                <a:cxn ang="0">
                  <a:pos x="704" y="411"/>
                </a:cxn>
                <a:cxn ang="0">
                  <a:pos x="731" y="427"/>
                </a:cxn>
                <a:cxn ang="0">
                  <a:pos x="759" y="444"/>
                </a:cxn>
                <a:cxn ang="0">
                  <a:pos x="786" y="460"/>
                </a:cxn>
                <a:cxn ang="0">
                  <a:pos x="813" y="477"/>
                </a:cxn>
                <a:cxn ang="0">
                  <a:pos x="839" y="493"/>
                </a:cxn>
                <a:cxn ang="0">
                  <a:pos x="867" y="510"/>
                </a:cxn>
                <a:cxn ang="0">
                  <a:pos x="894" y="525"/>
                </a:cxn>
                <a:cxn ang="0">
                  <a:pos x="922" y="541"/>
                </a:cxn>
                <a:cxn ang="0">
                  <a:pos x="949" y="558"/>
                </a:cxn>
                <a:cxn ang="0">
                  <a:pos x="976" y="574"/>
                </a:cxn>
                <a:cxn ang="0">
                  <a:pos x="1002" y="591"/>
                </a:cxn>
                <a:cxn ang="0">
                  <a:pos x="1030" y="607"/>
                </a:cxn>
                <a:cxn ang="0">
                  <a:pos x="1057" y="623"/>
                </a:cxn>
                <a:cxn ang="0">
                  <a:pos x="1085" y="640"/>
                </a:cxn>
                <a:cxn ang="0">
                  <a:pos x="1112" y="656"/>
                </a:cxn>
                <a:cxn ang="0">
                  <a:pos x="1138" y="673"/>
                </a:cxn>
                <a:cxn ang="0">
                  <a:pos x="0" y="31"/>
                </a:cxn>
              </a:cxnLst>
              <a:rect l="0" t="0" r="r" b="b"/>
              <a:pathLst>
                <a:path w="1155" h="713">
                  <a:moveTo>
                    <a:pt x="53" y="20"/>
                  </a:moveTo>
                  <a:lnTo>
                    <a:pt x="34" y="50"/>
                  </a:lnTo>
                  <a:lnTo>
                    <a:pt x="53" y="20"/>
                  </a:lnTo>
                  <a:close/>
                  <a:moveTo>
                    <a:pt x="80" y="37"/>
                  </a:moveTo>
                  <a:lnTo>
                    <a:pt x="61" y="67"/>
                  </a:lnTo>
                  <a:lnTo>
                    <a:pt x="80" y="37"/>
                  </a:lnTo>
                  <a:close/>
                  <a:moveTo>
                    <a:pt x="108" y="52"/>
                  </a:moveTo>
                  <a:lnTo>
                    <a:pt x="89" y="83"/>
                  </a:lnTo>
                  <a:lnTo>
                    <a:pt x="108" y="52"/>
                  </a:lnTo>
                  <a:close/>
                  <a:moveTo>
                    <a:pt x="134" y="68"/>
                  </a:moveTo>
                  <a:lnTo>
                    <a:pt x="116" y="100"/>
                  </a:lnTo>
                  <a:lnTo>
                    <a:pt x="134" y="68"/>
                  </a:lnTo>
                  <a:close/>
                  <a:moveTo>
                    <a:pt x="161" y="85"/>
                  </a:moveTo>
                  <a:lnTo>
                    <a:pt x="142" y="115"/>
                  </a:lnTo>
                  <a:lnTo>
                    <a:pt x="161" y="85"/>
                  </a:lnTo>
                  <a:close/>
                  <a:moveTo>
                    <a:pt x="189" y="101"/>
                  </a:moveTo>
                  <a:lnTo>
                    <a:pt x="169" y="131"/>
                  </a:lnTo>
                  <a:lnTo>
                    <a:pt x="189" y="101"/>
                  </a:lnTo>
                  <a:close/>
                  <a:moveTo>
                    <a:pt x="216" y="118"/>
                  </a:moveTo>
                  <a:lnTo>
                    <a:pt x="197" y="148"/>
                  </a:lnTo>
                  <a:lnTo>
                    <a:pt x="216" y="118"/>
                  </a:lnTo>
                  <a:close/>
                  <a:moveTo>
                    <a:pt x="243" y="134"/>
                  </a:moveTo>
                  <a:lnTo>
                    <a:pt x="224" y="164"/>
                  </a:lnTo>
                  <a:lnTo>
                    <a:pt x="243" y="134"/>
                  </a:lnTo>
                  <a:close/>
                  <a:moveTo>
                    <a:pt x="269" y="150"/>
                  </a:moveTo>
                  <a:lnTo>
                    <a:pt x="252" y="181"/>
                  </a:lnTo>
                  <a:lnTo>
                    <a:pt x="269" y="150"/>
                  </a:lnTo>
                  <a:close/>
                  <a:moveTo>
                    <a:pt x="297" y="167"/>
                  </a:moveTo>
                  <a:lnTo>
                    <a:pt x="278" y="197"/>
                  </a:lnTo>
                  <a:lnTo>
                    <a:pt x="297" y="167"/>
                  </a:lnTo>
                  <a:close/>
                  <a:moveTo>
                    <a:pt x="324" y="182"/>
                  </a:moveTo>
                  <a:lnTo>
                    <a:pt x="305" y="214"/>
                  </a:lnTo>
                  <a:lnTo>
                    <a:pt x="324" y="182"/>
                  </a:lnTo>
                  <a:close/>
                  <a:moveTo>
                    <a:pt x="352" y="198"/>
                  </a:moveTo>
                  <a:lnTo>
                    <a:pt x="333" y="230"/>
                  </a:lnTo>
                  <a:lnTo>
                    <a:pt x="352" y="198"/>
                  </a:lnTo>
                  <a:close/>
                  <a:moveTo>
                    <a:pt x="379" y="215"/>
                  </a:moveTo>
                  <a:lnTo>
                    <a:pt x="360" y="246"/>
                  </a:lnTo>
                  <a:lnTo>
                    <a:pt x="379" y="215"/>
                  </a:lnTo>
                  <a:close/>
                  <a:moveTo>
                    <a:pt x="405" y="231"/>
                  </a:moveTo>
                  <a:lnTo>
                    <a:pt x="387" y="263"/>
                  </a:lnTo>
                  <a:lnTo>
                    <a:pt x="405" y="231"/>
                  </a:lnTo>
                  <a:close/>
                  <a:moveTo>
                    <a:pt x="433" y="248"/>
                  </a:moveTo>
                  <a:lnTo>
                    <a:pt x="413" y="279"/>
                  </a:lnTo>
                  <a:lnTo>
                    <a:pt x="433" y="248"/>
                  </a:lnTo>
                  <a:close/>
                  <a:moveTo>
                    <a:pt x="460" y="264"/>
                  </a:moveTo>
                  <a:lnTo>
                    <a:pt x="441" y="296"/>
                  </a:lnTo>
                  <a:lnTo>
                    <a:pt x="460" y="264"/>
                  </a:lnTo>
                  <a:close/>
                  <a:moveTo>
                    <a:pt x="487" y="281"/>
                  </a:moveTo>
                  <a:lnTo>
                    <a:pt x="468" y="311"/>
                  </a:lnTo>
                  <a:lnTo>
                    <a:pt x="487" y="281"/>
                  </a:lnTo>
                  <a:close/>
                  <a:moveTo>
                    <a:pt x="515" y="297"/>
                  </a:moveTo>
                  <a:lnTo>
                    <a:pt x="496" y="327"/>
                  </a:lnTo>
                  <a:lnTo>
                    <a:pt x="515" y="297"/>
                  </a:lnTo>
                  <a:close/>
                  <a:moveTo>
                    <a:pt x="542" y="314"/>
                  </a:moveTo>
                  <a:lnTo>
                    <a:pt x="523" y="344"/>
                  </a:lnTo>
                  <a:lnTo>
                    <a:pt x="542" y="314"/>
                  </a:lnTo>
                  <a:close/>
                  <a:moveTo>
                    <a:pt x="568" y="330"/>
                  </a:moveTo>
                  <a:lnTo>
                    <a:pt x="550" y="360"/>
                  </a:lnTo>
                  <a:lnTo>
                    <a:pt x="568" y="330"/>
                  </a:lnTo>
                  <a:close/>
                  <a:moveTo>
                    <a:pt x="596" y="346"/>
                  </a:moveTo>
                  <a:lnTo>
                    <a:pt x="576" y="377"/>
                  </a:lnTo>
                  <a:lnTo>
                    <a:pt x="596" y="346"/>
                  </a:lnTo>
                  <a:close/>
                  <a:moveTo>
                    <a:pt x="623" y="363"/>
                  </a:moveTo>
                  <a:lnTo>
                    <a:pt x="604" y="393"/>
                  </a:lnTo>
                  <a:lnTo>
                    <a:pt x="623" y="363"/>
                  </a:lnTo>
                  <a:close/>
                  <a:moveTo>
                    <a:pt x="650" y="378"/>
                  </a:moveTo>
                  <a:lnTo>
                    <a:pt x="631" y="410"/>
                  </a:lnTo>
                  <a:lnTo>
                    <a:pt x="650" y="378"/>
                  </a:lnTo>
                  <a:close/>
                  <a:moveTo>
                    <a:pt x="678" y="394"/>
                  </a:moveTo>
                  <a:lnTo>
                    <a:pt x="659" y="426"/>
                  </a:lnTo>
                  <a:lnTo>
                    <a:pt x="678" y="394"/>
                  </a:lnTo>
                  <a:close/>
                  <a:moveTo>
                    <a:pt x="704" y="411"/>
                  </a:moveTo>
                  <a:lnTo>
                    <a:pt x="686" y="442"/>
                  </a:lnTo>
                  <a:lnTo>
                    <a:pt x="704" y="411"/>
                  </a:lnTo>
                  <a:close/>
                  <a:moveTo>
                    <a:pt x="731" y="427"/>
                  </a:moveTo>
                  <a:lnTo>
                    <a:pt x="712" y="458"/>
                  </a:lnTo>
                  <a:lnTo>
                    <a:pt x="731" y="427"/>
                  </a:lnTo>
                  <a:close/>
                  <a:moveTo>
                    <a:pt x="759" y="444"/>
                  </a:moveTo>
                  <a:lnTo>
                    <a:pt x="739" y="474"/>
                  </a:lnTo>
                  <a:lnTo>
                    <a:pt x="759" y="444"/>
                  </a:lnTo>
                  <a:close/>
                  <a:moveTo>
                    <a:pt x="786" y="460"/>
                  </a:moveTo>
                  <a:lnTo>
                    <a:pt x="767" y="490"/>
                  </a:lnTo>
                  <a:lnTo>
                    <a:pt x="786" y="460"/>
                  </a:lnTo>
                  <a:close/>
                  <a:moveTo>
                    <a:pt x="813" y="477"/>
                  </a:moveTo>
                  <a:lnTo>
                    <a:pt x="794" y="507"/>
                  </a:lnTo>
                  <a:lnTo>
                    <a:pt x="813" y="477"/>
                  </a:lnTo>
                  <a:close/>
                  <a:moveTo>
                    <a:pt x="839" y="493"/>
                  </a:moveTo>
                  <a:lnTo>
                    <a:pt x="822" y="523"/>
                  </a:lnTo>
                  <a:lnTo>
                    <a:pt x="839" y="493"/>
                  </a:lnTo>
                  <a:close/>
                  <a:moveTo>
                    <a:pt x="867" y="510"/>
                  </a:moveTo>
                  <a:lnTo>
                    <a:pt x="848" y="540"/>
                  </a:lnTo>
                  <a:lnTo>
                    <a:pt x="867" y="510"/>
                  </a:lnTo>
                  <a:close/>
                  <a:moveTo>
                    <a:pt x="894" y="525"/>
                  </a:moveTo>
                  <a:lnTo>
                    <a:pt x="875" y="556"/>
                  </a:lnTo>
                  <a:lnTo>
                    <a:pt x="894" y="525"/>
                  </a:lnTo>
                  <a:close/>
                  <a:moveTo>
                    <a:pt x="922" y="541"/>
                  </a:moveTo>
                  <a:lnTo>
                    <a:pt x="902" y="573"/>
                  </a:lnTo>
                  <a:lnTo>
                    <a:pt x="922" y="541"/>
                  </a:lnTo>
                  <a:close/>
                  <a:moveTo>
                    <a:pt x="949" y="558"/>
                  </a:moveTo>
                  <a:lnTo>
                    <a:pt x="930" y="589"/>
                  </a:lnTo>
                  <a:lnTo>
                    <a:pt x="949" y="558"/>
                  </a:lnTo>
                  <a:close/>
                  <a:moveTo>
                    <a:pt x="976" y="574"/>
                  </a:moveTo>
                  <a:lnTo>
                    <a:pt x="957" y="606"/>
                  </a:lnTo>
                  <a:lnTo>
                    <a:pt x="976" y="574"/>
                  </a:lnTo>
                  <a:close/>
                  <a:moveTo>
                    <a:pt x="1002" y="591"/>
                  </a:moveTo>
                  <a:lnTo>
                    <a:pt x="985" y="622"/>
                  </a:lnTo>
                  <a:lnTo>
                    <a:pt x="1002" y="591"/>
                  </a:lnTo>
                  <a:close/>
                  <a:moveTo>
                    <a:pt x="1030" y="607"/>
                  </a:moveTo>
                  <a:lnTo>
                    <a:pt x="1011" y="639"/>
                  </a:lnTo>
                  <a:lnTo>
                    <a:pt x="1030" y="607"/>
                  </a:lnTo>
                  <a:close/>
                  <a:moveTo>
                    <a:pt x="1057" y="623"/>
                  </a:moveTo>
                  <a:lnTo>
                    <a:pt x="1038" y="654"/>
                  </a:lnTo>
                  <a:lnTo>
                    <a:pt x="1057" y="623"/>
                  </a:lnTo>
                  <a:close/>
                  <a:moveTo>
                    <a:pt x="1085" y="640"/>
                  </a:moveTo>
                  <a:lnTo>
                    <a:pt x="1066" y="670"/>
                  </a:lnTo>
                  <a:lnTo>
                    <a:pt x="1085" y="640"/>
                  </a:lnTo>
                  <a:close/>
                  <a:moveTo>
                    <a:pt x="1112" y="656"/>
                  </a:moveTo>
                  <a:lnTo>
                    <a:pt x="1093" y="686"/>
                  </a:lnTo>
                  <a:lnTo>
                    <a:pt x="1112" y="656"/>
                  </a:lnTo>
                  <a:close/>
                  <a:moveTo>
                    <a:pt x="1138" y="673"/>
                  </a:moveTo>
                  <a:lnTo>
                    <a:pt x="1120" y="703"/>
                  </a:lnTo>
                  <a:lnTo>
                    <a:pt x="1138" y="673"/>
                  </a:lnTo>
                  <a:close/>
                  <a:moveTo>
                    <a:pt x="1155" y="682"/>
                  </a:moveTo>
                  <a:lnTo>
                    <a:pt x="19" y="0"/>
                  </a:lnTo>
                  <a:lnTo>
                    <a:pt x="0" y="31"/>
                  </a:lnTo>
                  <a:lnTo>
                    <a:pt x="1135" y="713"/>
                  </a:lnTo>
                  <a:lnTo>
                    <a:pt x="1155" y="682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47" name="Line 25"/>
            <p:cNvSpPr>
              <a:spLocks noChangeAspect="1" noChangeShapeType="1"/>
            </p:cNvSpPr>
            <p:nvPr/>
          </p:nvSpPr>
          <p:spPr bwMode="auto">
            <a:xfrm rot="764365" flipH="1">
              <a:off x="5656263" y="2555875"/>
              <a:ext cx="9525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48" name="Line 26"/>
            <p:cNvSpPr>
              <a:spLocks noChangeAspect="1" noChangeShapeType="1"/>
            </p:cNvSpPr>
            <p:nvPr/>
          </p:nvSpPr>
          <p:spPr bwMode="auto">
            <a:xfrm rot="764365" flipH="1">
              <a:off x="5665788" y="2566988"/>
              <a:ext cx="11113" cy="174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49" name="Line 27"/>
            <p:cNvSpPr>
              <a:spLocks noChangeAspect="1" noChangeShapeType="1"/>
            </p:cNvSpPr>
            <p:nvPr/>
          </p:nvSpPr>
          <p:spPr bwMode="auto">
            <a:xfrm rot="764365" flipH="1">
              <a:off x="5680075" y="2579688"/>
              <a:ext cx="9525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50" name="Line 28"/>
            <p:cNvSpPr>
              <a:spLocks noChangeAspect="1" noChangeShapeType="1"/>
            </p:cNvSpPr>
            <p:nvPr/>
          </p:nvSpPr>
          <p:spPr bwMode="auto">
            <a:xfrm rot="764365" flipH="1">
              <a:off x="5692775" y="2590800"/>
              <a:ext cx="7938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51" name="Line 29"/>
            <p:cNvSpPr>
              <a:spLocks noChangeAspect="1" noChangeShapeType="1"/>
            </p:cNvSpPr>
            <p:nvPr/>
          </p:nvSpPr>
          <p:spPr bwMode="auto">
            <a:xfrm rot="764365" flipH="1">
              <a:off x="5702300" y="2600325"/>
              <a:ext cx="7938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52" name="Line 30"/>
            <p:cNvSpPr>
              <a:spLocks noChangeAspect="1" noChangeShapeType="1"/>
            </p:cNvSpPr>
            <p:nvPr/>
          </p:nvSpPr>
          <p:spPr bwMode="auto">
            <a:xfrm rot="764365" flipH="1">
              <a:off x="5713413" y="2613025"/>
              <a:ext cx="9525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53" name="Line 31"/>
            <p:cNvSpPr>
              <a:spLocks noChangeAspect="1" noChangeShapeType="1"/>
            </p:cNvSpPr>
            <p:nvPr/>
          </p:nvSpPr>
          <p:spPr bwMode="auto">
            <a:xfrm rot="764365" flipH="1">
              <a:off x="5727700" y="2622550"/>
              <a:ext cx="9525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54" name="Line 32"/>
            <p:cNvSpPr>
              <a:spLocks noChangeAspect="1" noChangeShapeType="1"/>
            </p:cNvSpPr>
            <p:nvPr/>
          </p:nvSpPr>
          <p:spPr bwMode="auto">
            <a:xfrm rot="764365" flipH="1">
              <a:off x="5735638" y="2635250"/>
              <a:ext cx="11113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55" name="Line 33"/>
            <p:cNvSpPr>
              <a:spLocks noChangeAspect="1" noChangeShapeType="1"/>
            </p:cNvSpPr>
            <p:nvPr/>
          </p:nvSpPr>
          <p:spPr bwMode="auto">
            <a:xfrm rot="764365" flipH="1">
              <a:off x="5751513" y="2646363"/>
              <a:ext cx="9525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56" name="Line 34"/>
            <p:cNvSpPr>
              <a:spLocks noChangeAspect="1" noChangeShapeType="1"/>
            </p:cNvSpPr>
            <p:nvPr/>
          </p:nvSpPr>
          <p:spPr bwMode="auto">
            <a:xfrm rot="764365" flipH="1">
              <a:off x="5761038" y="2657475"/>
              <a:ext cx="9525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57" name="Line 35"/>
            <p:cNvSpPr>
              <a:spLocks noChangeAspect="1" noChangeShapeType="1"/>
            </p:cNvSpPr>
            <p:nvPr/>
          </p:nvSpPr>
          <p:spPr bwMode="auto">
            <a:xfrm rot="764365" flipH="1">
              <a:off x="5773738" y="2667000"/>
              <a:ext cx="9525" cy="174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58" name="Line 36"/>
            <p:cNvSpPr>
              <a:spLocks noChangeAspect="1" noChangeShapeType="1"/>
            </p:cNvSpPr>
            <p:nvPr/>
          </p:nvSpPr>
          <p:spPr bwMode="auto">
            <a:xfrm rot="764365" flipH="1">
              <a:off x="5784850" y="2678113"/>
              <a:ext cx="9525" cy="174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59" name="Line 37"/>
            <p:cNvSpPr>
              <a:spLocks noChangeAspect="1" noChangeShapeType="1"/>
            </p:cNvSpPr>
            <p:nvPr/>
          </p:nvSpPr>
          <p:spPr bwMode="auto">
            <a:xfrm rot="764365" flipH="1">
              <a:off x="5797550" y="2690813"/>
              <a:ext cx="11113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60" name="Line 38"/>
            <p:cNvSpPr>
              <a:spLocks noChangeAspect="1" noChangeShapeType="1"/>
            </p:cNvSpPr>
            <p:nvPr/>
          </p:nvSpPr>
          <p:spPr bwMode="auto">
            <a:xfrm rot="764365" flipH="1">
              <a:off x="5808663" y="2701925"/>
              <a:ext cx="7938" cy="174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61" name="Line 39"/>
            <p:cNvSpPr>
              <a:spLocks noChangeAspect="1" noChangeShapeType="1"/>
            </p:cNvSpPr>
            <p:nvPr/>
          </p:nvSpPr>
          <p:spPr bwMode="auto">
            <a:xfrm rot="764365" flipH="1">
              <a:off x="5818188" y="2713038"/>
              <a:ext cx="11113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62" name="Line 40"/>
            <p:cNvSpPr>
              <a:spLocks noChangeAspect="1" noChangeShapeType="1"/>
            </p:cNvSpPr>
            <p:nvPr/>
          </p:nvSpPr>
          <p:spPr bwMode="auto">
            <a:xfrm rot="764365" flipH="1">
              <a:off x="5832475" y="2724150"/>
              <a:ext cx="9525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63" name="Line 41"/>
            <p:cNvSpPr>
              <a:spLocks noChangeAspect="1" noChangeShapeType="1"/>
            </p:cNvSpPr>
            <p:nvPr/>
          </p:nvSpPr>
          <p:spPr bwMode="auto">
            <a:xfrm rot="764365" flipH="1">
              <a:off x="5843588" y="2733675"/>
              <a:ext cx="12700" cy="174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64" name="Line 42"/>
            <p:cNvSpPr>
              <a:spLocks noChangeAspect="1" noChangeShapeType="1"/>
            </p:cNvSpPr>
            <p:nvPr/>
          </p:nvSpPr>
          <p:spPr bwMode="auto">
            <a:xfrm rot="764365" flipH="1">
              <a:off x="5856288" y="2746375"/>
              <a:ext cx="7938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65" name="Line 43"/>
            <p:cNvSpPr>
              <a:spLocks noChangeAspect="1" noChangeShapeType="1"/>
            </p:cNvSpPr>
            <p:nvPr/>
          </p:nvSpPr>
          <p:spPr bwMode="auto">
            <a:xfrm rot="764365" flipH="1">
              <a:off x="5865813" y="2759075"/>
              <a:ext cx="9525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66" name="Line 44"/>
            <p:cNvSpPr>
              <a:spLocks noChangeAspect="1" noChangeShapeType="1"/>
            </p:cNvSpPr>
            <p:nvPr/>
          </p:nvSpPr>
          <p:spPr bwMode="auto">
            <a:xfrm rot="764365" flipH="1">
              <a:off x="5880100" y="2768600"/>
              <a:ext cx="9525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67" name="Line 45"/>
            <p:cNvSpPr>
              <a:spLocks noChangeAspect="1" noChangeShapeType="1"/>
            </p:cNvSpPr>
            <p:nvPr/>
          </p:nvSpPr>
          <p:spPr bwMode="auto">
            <a:xfrm rot="764365" flipH="1">
              <a:off x="5889625" y="2781300"/>
              <a:ext cx="7938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68" name="Line 46"/>
            <p:cNvSpPr>
              <a:spLocks noChangeAspect="1" noChangeShapeType="1"/>
            </p:cNvSpPr>
            <p:nvPr/>
          </p:nvSpPr>
          <p:spPr bwMode="auto">
            <a:xfrm rot="764365" flipH="1">
              <a:off x="5903913" y="2790825"/>
              <a:ext cx="6350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69" name="Line 47"/>
            <p:cNvSpPr>
              <a:spLocks noChangeAspect="1" noChangeShapeType="1"/>
            </p:cNvSpPr>
            <p:nvPr/>
          </p:nvSpPr>
          <p:spPr bwMode="auto">
            <a:xfrm rot="764365" flipH="1">
              <a:off x="5913438" y="2800350"/>
              <a:ext cx="9525" cy="174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70" name="Line 48"/>
            <p:cNvSpPr>
              <a:spLocks noChangeAspect="1" noChangeShapeType="1"/>
            </p:cNvSpPr>
            <p:nvPr/>
          </p:nvSpPr>
          <p:spPr bwMode="auto">
            <a:xfrm rot="764365" flipH="1">
              <a:off x="5922963" y="2814638"/>
              <a:ext cx="11113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71" name="Line 49"/>
            <p:cNvSpPr>
              <a:spLocks noChangeAspect="1" noChangeShapeType="1"/>
            </p:cNvSpPr>
            <p:nvPr/>
          </p:nvSpPr>
          <p:spPr bwMode="auto">
            <a:xfrm rot="764365" flipH="1">
              <a:off x="5937250" y="2824163"/>
              <a:ext cx="7938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72" name="Line 50"/>
            <p:cNvSpPr>
              <a:spLocks noChangeAspect="1" noChangeShapeType="1"/>
            </p:cNvSpPr>
            <p:nvPr/>
          </p:nvSpPr>
          <p:spPr bwMode="auto">
            <a:xfrm rot="764365" flipH="1">
              <a:off x="5946775" y="2836863"/>
              <a:ext cx="11113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73" name="Line 51"/>
            <p:cNvSpPr>
              <a:spLocks noChangeAspect="1" noChangeShapeType="1"/>
            </p:cNvSpPr>
            <p:nvPr/>
          </p:nvSpPr>
          <p:spPr bwMode="auto">
            <a:xfrm rot="764365" flipH="1">
              <a:off x="5957888" y="2846388"/>
              <a:ext cx="12700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74" name="Line 52"/>
            <p:cNvSpPr>
              <a:spLocks noChangeAspect="1" noChangeShapeType="1"/>
            </p:cNvSpPr>
            <p:nvPr/>
          </p:nvSpPr>
          <p:spPr bwMode="auto">
            <a:xfrm rot="764365" flipH="1">
              <a:off x="5970588" y="2859088"/>
              <a:ext cx="11113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75" name="Line 53"/>
            <p:cNvSpPr>
              <a:spLocks noChangeAspect="1" noChangeShapeType="1"/>
            </p:cNvSpPr>
            <p:nvPr/>
          </p:nvSpPr>
          <p:spPr bwMode="auto">
            <a:xfrm rot="764365" flipH="1">
              <a:off x="5984875" y="2870200"/>
              <a:ext cx="7938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76" name="Line 54"/>
            <p:cNvSpPr>
              <a:spLocks noChangeAspect="1" noChangeShapeType="1"/>
            </p:cNvSpPr>
            <p:nvPr/>
          </p:nvSpPr>
          <p:spPr bwMode="auto">
            <a:xfrm rot="764365" flipH="1">
              <a:off x="5994400" y="2881313"/>
              <a:ext cx="6350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77" name="Line 55"/>
            <p:cNvSpPr>
              <a:spLocks noChangeAspect="1" noChangeShapeType="1"/>
            </p:cNvSpPr>
            <p:nvPr/>
          </p:nvSpPr>
          <p:spPr bwMode="auto">
            <a:xfrm rot="764365" flipH="1">
              <a:off x="6005513" y="2892425"/>
              <a:ext cx="9525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78" name="Line 56"/>
            <p:cNvSpPr>
              <a:spLocks noChangeAspect="1" noChangeShapeType="1"/>
            </p:cNvSpPr>
            <p:nvPr/>
          </p:nvSpPr>
          <p:spPr bwMode="auto">
            <a:xfrm rot="764365" flipH="1">
              <a:off x="6018213" y="2900363"/>
              <a:ext cx="7938" cy="190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79" name="Line 57"/>
            <p:cNvSpPr>
              <a:spLocks noChangeAspect="1" noChangeShapeType="1"/>
            </p:cNvSpPr>
            <p:nvPr/>
          </p:nvSpPr>
          <p:spPr bwMode="auto">
            <a:xfrm rot="764365" flipH="1">
              <a:off x="6026150" y="2914650"/>
              <a:ext cx="12700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80" name="Line 58"/>
            <p:cNvSpPr>
              <a:spLocks noChangeAspect="1" noChangeShapeType="1"/>
            </p:cNvSpPr>
            <p:nvPr/>
          </p:nvSpPr>
          <p:spPr bwMode="auto">
            <a:xfrm rot="764365" flipH="1">
              <a:off x="6040438" y="2924175"/>
              <a:ext cx="11113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81" name="Line 59"/>
            <p:cNvSpPr>
              <a:spLocks noChangeAspect="1" noChangeShapeType="1"/>
            </p:cNvSpPr>
            <p:nvPr/>
          </p:nvSpPr>
          <p:spPr bwMode="auto">
            <a:xfrm rot="764365" flipH="1">
              <a:off x="6051550" y="2936875"/>
              <a:ext cx="11113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82" name="Line 60"/>
            <p:cNvSpPr>
              <a:spLocks noChangeAspect="1" noChangeShapeType="1"/>
            </p:cNvSpPr>
            <p:nvPr/>
          </p:nvSpPr>
          <p:spPr bwMode="auto">
            <a:xfrm rot="764365" flipH="1">
              <a:off x="6062663" y="2947988"/>
              <a:ext cx="9525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83" name="Line 61"/>
            <p:cNvSpPr>
              <a:spLocks noChangeAspect="1" noChangeShapeType="1"/>
            </p:cNvSpPr>
            <p:nvPr/>
          </p:nvSpPr>
          <p:spPr bwMode="auto">
            <a:xfrm rot="764365" flipH="1">
              <a:off x="6075363" y="2959100"/>
              <a:ext cx="11113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84" name="Line 62"/>
            <p:cNvSpPr>
              <a:spLocks noChangeAspect="1" noChangeShapeType="1"/>
            </p:cNvSpPr>
            <p:nvPr/>
          </p:nvSpPr>
          <p:spPr bwMode="auto">
            <a:xfrm rot="764365" flipH="1">
              <a:off x="6088063" y="2968625"/>
              <a:ext cx="7938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85" name="Line 63"/>
            <p:cNvSpPr>
              <a:spLocks noChangeAspect="1" noChangeShapeType="1"/>
            </p:cNvSpPr>
            <p:nvPr/>
          </p:nvSpPr>
          <p:spPr bwMode="auto">
            <a:xfrm rot="764365" flipH="1">
              <a:off x="6099175" y="2982913"/>
              <a:ext cx="7938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86" name="Line 64"/>
            <p:cNvSpPr>
              <a:spLocks noChangeAspect="1" noChangeShapeType="1"/>
            </p:cNvSpPr>
            <p:nvPr/>
          </p:nvSpPr>
          <p:spPr bwMode="auto">
            <a:xfrm rot="764365" flipH="1">
              <a:off x="6110288" y="2992438"/>
              <a:ext cx="9525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87" name="Line 65"/>
            <p:cNvSpPr>
              <a:spLocks noChangeAspect="1" noChangeShapeType="1"/>
            </p:cNvSpPr>
            <p:nvPr/>
          </p:nvSpPr>
          <p:spPr bwMode="auto">
            <a:xfrm rot="764365" flipH="1">
              <a:off x="6121400" y="3005138"/>
              <a:ext cx="7938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88" name="Freeform 66"/>
            <p:cNvSpPr>
              <a:spLocks noChangeAspect="1"/>
            </p:cNvSpPr>
            <p:nvPr/>
          </p:nvSpPr>
          <p:spPr bwMode="auto">
            <a:xfrm rot="764365">
              <a:off x="5594350" y="2600325"/>
              <a:ext cx="590550" cy="368300"/>
            </a:xfrm>
            <a:custGeom>
              <a:avLst/>
              <a:gdLst/>
              <a:ahLst/>
              <a:cxnLst>
                <a:cxn ang="0">
                  <a:pos x="1155" y="682"/>
                </a:cxn>
                <a:cxn ang="0">
                  <a:pos x="19" y="0"/>
                </a:cxn>
                <a:cxn ang="0">
                  <a:pos x="0" y="31"/>
                </a:cxn>
                <a:cxn ang="0">
                  <a:pos x="1135" y="713"/>
                </a:cxn>
                <a:cxn ang="0">
                  <a:pos x="1155" y="682"/>
                </a:cxn>
              </a:cxnLst>
              <a:rect l="0" t="0" r="r" b="b"/>
              <a:pathLst>
                <a:path w="1155" h="713">
                  <a:moveTo>
                    <a:pt x="1155" y="682"/>
                  </a:moveTo>
                  <a:lnTo>
                    <a:pt x="19" y="0"/>
                  </a:lnTo>
                  <a:lnTo>
                    <a:pt x="0" y="31"/>
                  </a:lnTo>
                  <a:lnTo>
                    <a:pt x="1135" y="713"/>
                  </a:lnTo>
                  <a:lnTo>
                    <a:pt x="1155" y="68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89" name="Freeform 67"/>
            <p:cNvSpPr>
              <a:spLocks noChangeAspect="1"/>
            </p:cNvSpPr>
            <p:nvPr/>
          </p:nvSpPr>
          <p:spPr bwMode="auto">
            <a:xfrm rot="764365">
              <a:off x="5719763" y="3522663"/>
              <a:ext cx="34925" cy="71437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63" y="7"/>
                </a:cxn>
                <a:cxn ang="0">
                  <a:pos x="23" y="137"/>
                </a:cxn>
                <a:cxn ang="0">
                  <a:pos x="0" y="131"/>
                </a:cxn>
                <a:cxn ang="0">
                  <a:pos x="41" y="0"/>
                </a:cxn>
              </a:cxnLst>
              <a:rect l="0" t="0" r="r" b="b"/>
              <a:pathLst>
                <a:path w="63" h="137">
                  <a:moveTo>
                    <a:pt x="41" y="0"/>
                  </a:moveTo>
                  <a:lnTo>
                    <a:pt x="63" y="7"/>
                  </a:lnTo>
                  <a:lnTo>
                    <a:pt x="23" y="137"/>
                  </a:lnTo>
                  <a:lnTo>
                    <a:pt x="0" y="131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191919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90" name="Freeform 68"/>
            <p:cNvSpPr>
              <a:spLocks noChangeAspect="1"/>
            </p:cNvSpPr>
            <p:nvPr/>
          </p:nvSpPr>
          <p:spPr bwMode="auto">
            <a:xfrm rot="764365">
              <a:off x="5719763" y="3522663"/>
              <a:ext cx="34925" cy="71437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63" y="7"/>
                </a:cxn>
                <a:cxn ang="0">
                  <a:pos x="23" y="137"/>
                </a:cxn>
                <a:cxn ang="0">
                  <a:pos x="0" y="131"/>
                </a:cxn>
                <a:cxn ang="0">
                  <a:pos x="41" y="0"/>
                </a:cxn>
              </a:cxnLst>
              <a:rect l="0" t="0" r="r" b="b"/>
              <a:pathLst>
                <a:path w="63" h="137">
                  <a:moveTo>
                    <a:pt x="41" y="0"/>
                  </a:moveTo>
                  <a:lnTo>
                    <a:pt x="63" y="7"/>
                  </a:lnTo>
                  <a:lnTo>
                    <a:pt x="23" y="137"/>
                  </a:lnTo>
                  <a:lnTo>
                    <a:pt x="0" y="131"/>
                  </a:lnTo>
                  <a:lnTo>
                    <a:pt x="4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91" name="Freeform 69"/>
            <p:cNvSpPr>
              <a:spLocks noChangeAspect="1"/>
            </p:cNvSpPr>
            <p:nvPr/>
          </p:nvSpPr>
          <p:spPr bwMode="auto">
            <a:xfrm rot="764365">
              <a:off x="5665788" y="3595688"/>
              <a:ext cx="23813" cy="69850"/>
            </a:xfrm>
            <a:custGeom>
              <a:avLst/>
              <a:gdLst/>
              <a:ahLst/>
              <a:cxnLst>
                <a:cxn ang="0">
                  <a:pos x="47" y="8"/>
                </a:cxn>
                <a:cxn ang="0">
                  <a:pos x="0" y="133"/>
                </a:cxn>
                <a:cxn ang="0">
                  <a:pos x="33" y="0"/>
                </a:cxn>
              </a:cxnLst>
              <a:rect l="0" t="0" r="r" b="b"/>
              <a:pathLst>
                <a:path w="47" h="133">
                  <a:moveTo>
                    <a:pt x="47" y="8"/>
                  </a:moveTo>
                  <a:lnTo>
                    <a:pt x="0" y="133"/>
                  </a:lnTo>
                  <a:lnTo>
                    <a:pt x="33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92" name="Freeform 70"/>
            <p:cNvSpPr>
              <a:spLocks noChangeAspect="1"/>
            </p:cNvSpPr>
            <p:nvPr/>
          </p:nvSpPr>
          <p:spPr bwMode="auto">
            <a:xfrm rot="764365">
              <a:off x="5703888" y="3522663"/>
              <a:ext cx="9525" cy="19050"/>
            </a:xfrm>
            <a:custGeom>
              <a:avLst/>
              <a:gdLst/>
              <a:ahLst/>
              <a:cxnLst>
                <a:cxn ang="0">
                  <a:pos x="18" y="5"/>
                </a:cxn>
                <a:cxn ang="0">
                  <a:pos x="6" y="0"/>
                </a:cxn>
                <a:cxn ang="0">
                  <a:pos x="0" y="37"/>
                </a:cxn>
                <a:cxn ang="0">
                  <a:pos x="11" y="39"/>
                </a:cxn>
              </a:cxnLst>
              <a:rect l="0" t="0" r="r" b="b"/>
              <a:pathLst>
                <a:path w="18" h="39">
                  <a:moveTo>
                    <a:pt x="18" y="5"/>
                  </a:moveTo>
                  <a:lnTo>
                    <a:pt x="6" y="0"/>
                  </a:lnTo>
                  <a:lnTo>
                    <a:pt x="0" y="37"/>
                  </a:lnTo>
                  <a:lnTo>
                    <a:pt x="11" y="3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93" name="Freeform 71"/>
            <p:cNvSpPr>
              <a:spLocks noChangeAspect="1"/>
            </p:cNvSpPr>
            <p:nvPr/>
          </p:nvSpPr>
          <p:spPr bwMode="auto">
            <a:xfrm rot="764365">
              <a:off x="5811838" y="2465388"/>
              <a:ext cx="271463" cy="1184275"/>
            </a:xfrm>
            <a:custGeom>
              <a:avLst/>
              <a:gdLst/>
              <a:ahLst/>
              <a:cxnLst>
                <a:cxn ang="0">
                  <a:pos x="418" y="0"/>
                </a:cxn>
                <a:cxn ang="0">
                  <a:pos x="530" y="29"/>
                </a:cxn>
                <a:cxn ang="0">
                  <a:pos x="420" y="885"/>
                </a:cxn>
                <a:cxn ang="0">
                  <a:pos x="344" y="1300"/>
                </a:cxn>
                <a:cxn ang="0">
                  <a:pos x="38" y="2302"/>
                </a:cxn>
                <a:cxn ang="0">
                  <a:pos x="0" y="2282"/>
                </a:cxn>
                <a:cxn ang="0">
                  <a:pos x="418" y="0"/>
                </a:cxn>
              </a:cxnLst>
              <a:rect l="0" t="0" r="r" b="b"/>
              <a:pathLst>
                <a:path w="530" h="2302">
                  <a:moveTo>
                    <a:pt x="418" y="0"/>
                  </a:moveTo>
                  <a:lnTo>
                    <a:pt x="530" y="29"/>
                  </a:lnTo>
                  <a:lnTo>
                    <a:pt x="420" y="885"/>
                  </a:lnTo>
                  <a:lnTo>
                    <a:pt x="344" y="1300"/>
                  </a:lnTo>
                  <a:lnTo>
                    <a:pt x="38" y="2302"/>
                  </a:lnTo>
                  <a:lnTo>
                    <a:pt x="0" y="2282"/>
                  </a:lnTo>
                  <a:lnTo>
                    <a:pt x="418" y="0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94" name="Freeform 72"/>
            <p:cNvSpPr>
              <a:spLocks noChangeAspect="1"/>
            </p:cNvSpPr>
            <p:nvPr/>
          </p:nvSpPr>
          <p:spPr bwMode="auto">
            <a:xfrm rot="764365">
              <a:off x="5811838" y="2465388"/>
              <a:ext cx="271463" cy="1184275"/>
            </a:xfrm>
            <a:custGeom>
              <a:avLst/>
              <a:gdLst/>
              <a:ahLst/>
              <a:cxnLst>
                <a:cxn ang="0">
                  <a:pos x="418" y="0"/>
                </a:cxn>
                <a:cxn ang="0">
                  <a:pos x="530" y="29"/>
                </a:cxn>
                <a:cxn ang="0">
                  <a:pos x="420" y="885"/>
                </a:cxn>
                <a:cxn ang="0">
                  <a:pos x="344" y="1300"/>
                </a:cxn>
                <a:cxn ang="0">
                  <a:pos x="38" y="2302"/>
                </a:cxn>
                <a:cxn ang="0">
                  <a:pos x="0" y="2282"/>
                </a:cxn>
                <a:cxn ang="0">
                  <a:pos x="418" y="0"/>
                </a:cxn>
              </a:cxnLst>
              <a:rect l="0" t="0" r="r" b="b"/>
              <a:pathLst>
                <a:path w="530" h="2302">
                  <a:moveTo>
                    <a:pt x="418" y="0"/>
                  </a:moveTo>
                  <a:lnTo>
                    <a:pt x="530" y="29"/>
                  </a:lnTo>
                  <a:lnTo>
                    <a:pt x="420" y="885"/>
                  </a:lnTo>
                  <a:lnTo>
                    <a:pt x="344" y="1300"/>
                  </a:lnTo>
                  <a:lnTo>
                    <a:pt x="38" y="2302"/>
                  </a:lnTo>
                  <a:lnTo>
                    <a:pt x="0" y="2282"/>
                  </a:lnTo>
                  <a:lnTo>
                    <a:pt x="41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95" name="Freeform 73"/>
            <p:cNvSpPr>
              <a:spLocks noChangeAspect="1"/>
            </p:cNvSpPr>
            <p:nvPr/>
          </p:nvSpPr>
          <p:spPr bwMode="auto">
            <a:xfrm rot="764365">
              <a:off x="5145088" y="2339975"/>
              <a:ext cx="942975" cy="785812"/>
            </a:xfrm>
            <a:custGeom>
              <a:avLst/>
              <a:gdLst/>
              <a:ahLst/>
              <a:cxnLst>
                <a:cxn ang="0">
                  <a:pos x="53" y="1518"/>
                </a:cxn>
                <a:cxn ang="0">
                  <a:pos x="1853" y="85"/>
                </a:cxn>
                <a:cxn ang="0">
                  <a:pos x="1775" y="0"/>
                </a:cxn>
                <a:cxn ang="0">
                  <a:pos x="1072" y="498"/>
                </a:cxn>
                <a:cxn ang="0">
                  <a:pos x="741" y="761"/>
                </a:cxn>
                <a:cxn ang="0">
                  <a:pos x="0" y="1501"/>
                </a:cxn>
                <a:cxn ang="0">
                  <a:pos x="41" y="1527"/>
                </a:cxn>
                <a:cxn ang="0">
                  <a:pos x="53" y="1518"/>
                </a:cxn>
              </a:cxnLst>
              <a:rect l="0" t="0" r="r" b="b"/>
              <a:pathLst>
                <a:path w="1853" h="1527">
                  <a:moveTo>
                    <a:pt x="53" y="1518"/>
                  </a:moveTo>
                  <a:lnTo>
                    <a:pt x="1853" y="85"/>
                  </a:lnTo>
                  <a:lnTo>
                    <a:pt x="1775" y="0"/>
                  </a:lnTo>
                  <a:lnTo>
                    <a:pt x="1072" y="498"/>
                  </a:lnTo>
                  <a:lnTo>
                    <a:pt x="741" y="761"/>
                  </a:lnTo>
                  <a:lnTo>
                    <a:pt x="0" y="1501"/>
                  </a:lnTo>
                  <a:lnTo>
                    <a:pt x="41" y="1527"/>
                  </a:lnTo>
                  <a:lnTo>
                    <a:pt x="53" y="1518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>
                <a:rot lat="0" lon="0" rev="3600000"/>
              </a:lightRig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96" name="Freeform 74"/>
            <p:cNvSpPr>
              <a:spLocks noChangeAspect="1"/>
            </p:cNvSpPr>
            <p:nvPr/>
          </p:nvSpPr>
          <p:spPr bwMode="auto">
            <a:xfrm rot="764365">
              <a:off x="5145088" y="2339975"/>
              <a:ext cx="942975" cy="785812"/>
            </a:xfrm>
            <a:custGeom>
              <a:avLst/>
              <a:gdLst/>
              <a:ahLst/>
              <a:cxnLst>
                <a:cxn ang="0">
                  <a:pos x="53" y="1518"/>
                </a:cxn>
                <a:cxn ang="0">
                  <a:pos x="1853" y="85"/>
                </a:cxn>
                <a:cxn ang="0">
                  <a:pos x="1775" y="0"/>
                </a:cxn>
                <a:cxn ang="0">
                  <a:pos x="1072" y="498"/>
                </a:cxn>
                <a:cxn ang="0">
                  <a:pos x="741" y="761"/>
                </a:cxn>
                <a:cxn ang="0">
                  <a:pos x="0" y="1501"/>
                </a:cxn>
                <a:cxn ang="0">
                  <a:pos x="41" y="1527"/>
                </a:cxn>
                <a:cxn ang="0">
                  <a:pos x="53" y="1518"/>
                </a:cxn>
              </a:cxnLst>
              <a:rect l="0" t="0" r="r" b="b"/>
              <a:pathLst>
                <a:path w="1853" h="1527">
                  <a:moveTo>
                    <a:pt x="53" y="1518"/>
                  </a:moveTo>
                  <a:lnTo>
                    <a:pt x="1853" y="85"/>
                  </a:lnTo>
                  <a:lnTo>
                    <a:pt x="1775" y="0"/>
                  </a:lnTo>
                  <a:lnTo>
                    <a:pt x="1072" y="498"/>
                  </a:lnTo>
                  <a:lnTo>
                    <a:pt x="741" y="761"/>
                  </a:lnTo>
                  <a:lnTo>
                    <a:pt x="0" y="1501"/>
                  </a:lnTo>
                  <a:lnTo>
                    <a:pt x="41" y="1527"/>
                  </a:lnTo>
                  <a:lnTo>
                    <a:pt x="53" y="151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97" name="Line 75"/>
            <p:cNvSpPr>
              <a:spLocks noChangeAspect="1" noChangeShapeType="1"/>
            </p:cNvSpPr>
            <p:nvPr/>
          </p:nvSpPr>
          <p:spPr bwMode="auto">
            <a:xfrm rot="764365" flipH="1" flipV="1">
              <a:off x="5367338" y="2811463"/>
              <a:ext cx="41275" cy="508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98" name="Line 76"/>
            <p:cNvSpPr>
              <a:spLocks noChangeAspect="1" noChangeShapeType="1"/>
            </p:cNvSpPr>
            <p:nvPr/>
          </p:nvSpPr>
          <p:spPr bwMode="auto">
            <a:xfrm rot="764365" flipV="1">
              <a:off x="5399088" y="2735263"/>
              <a:ext cx="138113" cy="1143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99" name="Freeform 77"/>
            <p:cNvSpPr>
              <a:spLocks noChangeAspect="1" noEditPoints="1"/>
            </p:cNvSpPr>
            <p:nvPr/>
          </p:nvSpPr>
          <p:spPr bwMode="auto">
            <a:xfrm rot="764365">
              <a:off x="5830888" y="2701925"/>
              <a:ext cx="115888" cy="160337"/>
            </a:xfrm>
            <a:custGeom>
              <a:avLst/>
              <a:gdLst/>
              <a:ahLst/>
              <a:cxnLst>
                <a:cxn ang="0">
                  <a:pos x="6" y="274"/>
                </a:cxn>
                <a:cxn ang="0">
                  <a:pos x="63" y="292"/>
                </a:cxn>
                <a:cxn ang="0">
                  <a:pos x="63" y="292"/>
                </a:cxn>
                <a:cxn ang="0">
                  <a:pos x="22" y="248"/>
                </a:cxn>
                <a:cxn ang="0">
                  <a:pos x="80" y="265"/>
                </a:cxn>
                <a:cxn ang="0">
                  <a:pos x="80" y="265"/>
                </a:cxn>
                <a:cxn ang="0">
                  <a:pos x="38" y="221"/>
                </a:cxn>
                <a:cxn ang="0">
                  <a:pos x="96" y="237"/>
                </a:cxn>
                <a:cxn ang="0">
                  <a:pos x="96" y="237"/>
                </a:cxn>
                <a:cxn ang="0">
                  <a:pos x="56" y="195"/>
                </a:cxn>
                <a:cxn ang="0">
                  <a:pos x="112" y="211"/>
                </a:cxn>
                <a:cxn ang="0">
                  <a:pos x="112" y="211"/>
                </a:cxn>
                <a:cxn ang="0">
                  <a:pos x="73" y="167"/>
                </a:cxn>
                <a:cxn ang="0">
                  <a:pos x="130" y="184"/>
                </a:cxn>
                <a:cxn ang="0">
                  <a:pos x="130" y="184"/>
                </a:cxn>
                <a:cxn ang="0">
                  <a:pos x="89" y="140"/>
                </a:cxn>
                <a:cxn ang="0">
                  <a:pos x="147" y="158"/>
                </a:cxn>
                <a:cxn ang="0">
                  <a:pos x="147" y="158"/>
                </a:cxn>
                <a:cxn ang="0">
                  <a:pos x="106" y="114"/>
                </a:cxn>
                <a:cxn ang="0">
                  <a:pos x="163" y="130"/>
                </a:cxn>
                <a:cxn ang="0">
                  <a:pos x="163" y="130"/>
                </a:cxn>
                <a:cxn ang="0">
                  <a:pos x="123" y="86"/>
                </a:cxn>
                <a:cxn ang="0">
                  <a:pos x="180" y="104"/>
                </a:cxn>
                <a:cxn ang="0">
                  <a:pos x="180" y="104"/>
                </a:cxn>
                <a:cxn ang="0">
                  <a:pos x="140" y="59"/>
                </a:cxn>
                <a:cxn ang="0">
                  <a:pos x="197" y="77"/>
                </a:cxn>
                <a:cxn ang="0">
                  <a:pos x="197" y="77"/>
                </a:cxn>
                <a:cxn ang="0">
                  <a:pos x="156" y="33"/>
                </a:cxn>
                <a:cxn ang="0">
                  <a:pos x="214" y="49"/>
                </a:cxn>
                <a:cxn ang="0">
                  <a:pos x="214" y="49"/>
                </a:cxn>
                <a:cxn ang="0">
                  <a:pos x="177" y="0"/>
                </a:cxn>
                <a:cxn ang="0">
                  <a:pos x="49" y="313"/>
                </a:cxn>
              </a:cxnLst>
              <a:rect l="0" t="0" r="r" b="b"/>
              <a:pathLst>
                <a:path w="226" h="313">
                  <a:moveTo>
                    <a:pt x="53" y="306"/>
                  </a:moveTo>
                  <a:lnTo>
                    <a:pt x="6" y="274"/>
                  </a:lnTo>
                  <a:lnTo>
                    <a:pt x="53" y="306"/>
                  </a:lnTo>
                  <a:close/>
                  <a:moveTo>
                    <a:pt x="63" y="292"/>
                  </a:moveTo>
                  <a:lnTo>
                    <a:pt x="14" y="260"/>
                  </a:lnTo>
                  <a:lnTo>
                    <a:pt x="63" y="292"/>
                  </a:lnTo>
                  <a:close/>
                  <a:moveTo>
                    <a:pt x="71" y="278"/>
                  </a:moveTo>
                  <a:lnTo>
                    <a:pt x="22" y="248"/>
                  </a:lnTo>
                  <a:lnTo>
                    <a:pt x="71" y="278"/>
                  </a:lnTo>
                  <a:close/>
                  <a:moveTo>
                    <a:pt x="80" y="265"/>
                  </a:moveTo>
                  <a:lnTo>
                    <a:pt x="30" y="234"/>
                  </a:lnTo>
                  <a:lnTo>
                    <a:pt x="80" y="265"/>
                  </a:lnTo>
                  <a:close/>
                  <a:moveTo>
                    <a:pt x="88" y="251"/>
                  </a:moveTo>
                  <a:lnTo>
                    <a:pt x="38" y="221"/>
                  </a:lnTo>
                  <a:lnTo>
                    <a:pt x="88" y="251"/>
                  </a:lnTo>
                  <a:close/>
                  <a:moveTo>
                    <a:pt x="96" y="237"/>
                  </a:moveTo>
                  <a:lnTo>
                    <a:pt x="47" y="207"/>
                  </a:lnTo>
                  <a:lnTo>
                    <a:pt x="96" y="237"/>
                  </a:lnTo>
                  <a:close/>
                  <a:moveTo>
                    <a:pt x="104" y="225"/>
                  </a:moveTo>
                  <a:lnTo>
                    <a:pt x="56" y="195"/>
                  </a:lnTo>
                  <a:lnTo>
                    <a:pt x="104" y="225"/>
                  </a:lnTo>
                  <a:close/>
                  <a:moveTo>
                    <a:pt x="112" y="211"/>
                  </a:moveTo>
                  <a:lnTo>
                    <a:pt x="64" y="181"/>
                  </a:lnTo>
                  <a:lnTo>
                    <a:pt x="112" y="211"/>
                  </a:lnTo>
                  <a:close/>
                  <a:moveTo>
                    <a:pt x="122" y="197"/>
                  </a:moveTo>
                  <a:lnTo>
                    <a:pt x="73" y="167"/>
                  </a:lnTo>
                  <a:lnTo>
                    <a:pt x="122" y="197"/>
                  </a:lnTo>
                  <a:close/>
                  <a:moveTo>
                    <a:pt x="130" y="184"/>
                  </a:moveTo>
                  <a:lnTo>
                    <a:pt x="81" y="153"/>
                  </a:lnTo>
                  <a:lnTo>
                    <a:pt x="130" y="184"/>
                  </a:lnTo>
                  <a:close/>
                  <a:moveTo>
                    <a:pt x="138" y="170"/>
                  </a:moveTo>
                  <a:lnTo>
                    <a:pt x="89" y="140"/>
                  </a:lnTo>
                  <a:lnTo>
                    <a:pt x="138" y="170"/>
                  </a:lnTo>
                  <a:close/>
                  <a:moveTo>
                    <a:pt x="147" y="158"/>
                  </a:moveTo>
                  <a:lnTo>
                    <a:pt x="97" y="126"/>
                  </a:lnTo>
                  <a:lnTo>
                    <a:pt x="147" y="158"/>
                  </a:lnTo>
                  <a:close/>
                  <a:moveTo>
                    <a:pt x="155" y="144"/>
                  </a:moveTo>
                  <a:lnTo>
                    <a:pt x="106" y="114"/>
                  </a:lnTo>
                  <a:lnTo>
                    <a:pt x="155" y="144"/>
                  </a:lnTo>
                  <a:close/>
                  <a:moveTo>
                    <a:pt x="163" y="130"/>
                  </a:moveTo>
                  <a:lnTo>
                    <a:pt x="115" y="100"/>
                  </a:lnTo>
                  <a:lnTo>
                    <a:pt x="163" y="130"/>
                  </a:lnTo>
                  <a:close/>
                  <a:moveTo>
                    <a:pt x="171" y="116"/>
                  </a:moveTo>
                  <a:lnTo>
                    <a:pt x="123" y="86"/>
                  </a:lnTo>
                  <a:lnTo>
                    <a:pt x="171" y="116"/>
                  </a:lnTo>
                  <a:close/>
                  <a:moveTo>
                    <a:pt x="180" y="104"/>
                  </a:moveTo>
                  <a:lnTo>
                    <a:pt x="132" y="73"/>
                  </a:lnTo>
                  <a:lnTo>
                    <a:pt x="180" y="104"/>
                  </a:lnTo>
                  <a:close/>
                  <a:moveTo>
                    <a:pt x="189" y="90"/>
                  </a:moveTo>
                  <a:lnTo>
                    <a:pt x="140" y="59"/>
                  </a:lnTo>
                  <a:lnTo>
                    <a:pt x="189" y="90"/>
                  </a:lnTo>
                  <a:close/>
                  <a:moveTo>
                    <a:pt x="197" y="77"/>
                  </a:moveTo>
                  <a:lnTo>
                    <a:pt x="148" y="47"/>
                  </a:lnTo>
                  <a:lnTo>
                    <a:pt x="197" y="77"/>
                  </a:lnTo>
                  <a:close/>
                  <a:moveTo>
                    <a:pt x="206" y="63"/>
                  </a:moveTo>
                  <a:lnTo>
                    <a:pt x="156" y="33"/>
                  </a:lnTo>
                  <a:lnTo>
                    <a:pt x="206" y="63"/>
                  </a:lnTo>
                  <a:close/>
                  <a:moveTo>
                    <a:pt x="214" y="49"/>
                  </a:moveTo>
                  <a:lnTo>
                    <a:pt x="164" y="19"/>
                  </a:lnTo>
                  <a:lnTo>
                    <a:pt x="214" y="49"/>
                  </a:lnTo>
                  <a:close/>
                  <a:moveTo>
                    <a:pt x="226" y="31"/>
                  </a:moveTo>
                  <a:lnTo>
                    <a:pt x="177" y="0"/>
                  </a:lnTo>
                  <a:lnTo>
                    <a:pt x="0" y="282"/>
                  </a:lnTo>
                  <a:lnTo>
                    <a:pt x="49" y="313"/>
                  </a:lnTo>
                  <a:lnTo>
                    <a:pt x="226" y="31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00" name="Line 78"/>
            <p:cNvSpPr>
              <a:spLocks noChangeAspect="1" noChangeShapeType="1"/>
            </p:cNvSpPr>
            <p:nvPr/>
          </p:nvSpPr>
          <p:spPr bwMode="auto">
            <a:xfrm rot="764365" flipH="1" flipV="1">
              <a:off x="5821363" y="2830513"/>
              <a:ext cx="23813" cy="174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01" name="Line 79"/>
            <p:cNvSpPr>
              <a:spLocks noChangeAspect="1" noChangeShapeType="1"/>
            </p:cNvSpPr>
            <p:nvPr/>
          </p:nvSpPr>
          <p:spPr bwMode="auto">
            <a:xfrm rot="764365" flipH="1" flipV="1">
              <a:off x="5829300" y="2822575"/>
              <a:ext cx="20638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02" name="Line 80"/>
            <p:cNvSpPr>
              <a:spLocks noChangeAspect="1" noChangeShapeType="1"/>
            </p:cNvSpPr>
            <p:nvPr/>
          </p:nvSpPr>
          <p:spPr bwMode="auto">
            <a:xfrm rot="764365" flipH="1" flipV="1">
              <a:off x="5835650" y="2819400"/>
              <a:ext cx="22225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03" name="Line 81"/>
            <p:cNvSpPr>
              <a:spLocks noChangeAspect="1" noChangeShapeType="1"/>
            </p:cNvSpPr>
            <p:nvPr/>
          </p:nvSpPr>
          <p:spPr bwMode="auto">
            <a:xfrm rot="764365" flipH="1" flipV="1">
              <a:off x="5837238" y="2814638"/>
              <a:ext cx="26988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04" name="Line 82"/>
            <p:cNvSpPr>
              <a:spLocks noChangeAspect="1" noChangeShapeType="1"/>
            </p:cNvSpPr>
            <p:nvPr/>
          </p:nvSpPr>
          <p:spPr bwMode="auto">
            <a:xfrm rot="764365" flipH="1" flipV="1">
              <a:off x="5843588" y="2806700"/>
              <a:ext cx="25400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05" name="Line 83"/>
            <p:cNvSpPr>
              <a:spLocks noChangeAspect="1" noChangeShapeType="1"/>
            </p:cNvSpPr>
            <p:nvPr/>
          </p:nvSpPr>
          <p:spPr bwMode="auto">
            <a:xfrm rot="764365" flipH="1" flipV="1">
              <a:off x="5848350" y="2800350"/>
              <a:ext cx="23813" cy="174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06" name="Line 84"/>
            <p:cNvSpPr>
              <a:spLocks noChangeAspect="1" noChangeShapeType="1"/>
            </p:cNvSpPr>
            <p:nvPr/>
          </p:nvSpPr>
          <p:spPr bwMode="auto">
            <a:xfrm rot="764365" flipH="1" flipV="1">
              <a:off x="5856288" y="2797175"/>
              <a:ext cx="23813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07" name="Line 85"/>
            <p:cNvSpPr>
              <a:spLocks noChangeAspect="1" noChangeShapeType="1"/>
            </p:cNvSpPr>
            <p:nvPr/>
          </p:nvSpPr>
          <p:spPr bwMode="auto">
            <a:xfrm rot="764365" flipH="1" flipV="1">
              <a:off x="5862638" y="2789238"/>
              <a:ext cx="26988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08" name="Line 86"/>
            <p:cNvSpPr>
              <a:spLocks noChangeAspect="1" noChangeShapeType="1"/>
            </p:cNvSpPr>
            <p:nvPr/>
          </p:nvSpPr>
          <p:spPr bwMode="auto">
            <a:xfrm rot="764365" flipH="1" flipV="1">
              <a:off x="5868988" y="2784475"/>
              <a:ext cx="22225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09" name="Line 87"/>
            <p:cNvSpPr>
              <a:spLocks noChangeAspect="1" noChangeShapeType="1"/>
            </p:cNvSpPr>
            <p:nvPr/>
          </p:nvSpPr>
          <p:spPr bwMode="auto">
            <a:xfrm rot="764365" flipH="1" flipV="1">
              <a:off x="5872163" y="2779713"/>
              <a:ext cx="25400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10" name="Line 88"/>
            <p:cNvSpPr>
              <a:spLocks noChangeAspect="1" noChangeShapeType="1"/>
            </p:cNvSpPr>
            <p:nvPr/>
          </p:nvSpPr>
          <p:spPr bwMode="auto">
            <a:xfrm rot="764365" flipH="1" flipV="1">
              <a:off x="5875338" y="2771775"/>
              <a:ext cx="28575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11" name="Line 89"/>
            <p:cNvSpPr>
              <a:spLocks noChangeAspect="1" noChangeShapeType="1"/>
            </p:cNvSpPr>
            <p:nvPr/>
          </p:nvSpPr>
          <p:spPr bwMode="auto">
            <a:xfrm rot="764365" flipH="1" flipV="1">
              <a:off x="5884863" y="2765425"/>
              <a:ext cx="25400" cy="174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12" name="Line 90"/>
            <p:cNvSpPr>
              <a:spLocks noChangeAspect="1" noChangeShapeType="1"/>
            </p:cNvSpPr>
            <p:nvPr/>
          </p:nvSpPr>
          <p:spPr bwMode="auto">
            <a:xfrm rot="764365" flipH="1" flipV="1">
              <a:off x="5889625" y="2762250"/>
              <a:ext cx="23813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13" name="Line 91"/>
            <p:cNvSpPr>
              <a:spLocks noChangeAspect="1" noChangeShapeType="1"/>
            </p:cNvSpPr>
            <p:nvPr/>
          </p:nvSpPr>
          <p:spPr bwMode="auto">
            <a:xfrm rot="764365" flipH="1" flipV="1">
              <a:off x="5895975" y="2754313"/>
              <a:ext cx="23813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14" name="Line 92"/>
            <p:cNvSpPr>
              <a:spLocks noChangeAspect="1" noChangeShapeType="1"/>
            </p:cNvSpPr>
            <p:nvPr/>
          </p:nvSpPr>
          <p:spPr bwMode="auto">
            <a:xfrm rot="764365" flipH="1" flipV="1">
              <a:off x="5899150" y="2749550"/>
              <a:ext cx="25400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15" name="Line 93"/>
            <p:cNvSpPr>
              <a:spLocks noChangeAspect="1" noChangeShapeType="1"/>
            </p:cNvSpPr>
            <p:nvPr/>
          </p:nvSpPr>
          <p:spPr bwMode="auto">
            <a:xfrm rot="764365" flipH="1" flipV="1">
              <a:off x="5907088" y="2744788"/>
              <a:ext cx="25400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16" name="Line 94"/>
            <p:cNvSpPr>
              <a:spLocks noChangeAspect="1" noChangeShapeType="1"/>
            </p:cNvSpPr>
            <p:nvPr/>
          </p:nvSpPr>
          <p:spPr bwMode="auto">
            <a:xfrm rot="764365" flipH="1" flipV="1">
              <a:off x="5913438" y="2736850"/>
              <a:ext cx="23813" cy="174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17" name="Line 95"/>
            <p:cNvSpPr>
              <a:spLocks noChangeAspect="1" noChangeShapeType="1"/>
            </p:cNvSpPr>
            <p:nvPr/>
          </p:nvSpPr>
          <p:spPr bwMode="auto">
            <a:xfrm rot="764365" flipH="1" flipV="1">
              <a:off x="5919788" y="2730500"/>
              <a:ext cx="23813" cy="174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18" name="Line 96"/>
            <p:cNvSpPr>
              <a:spLocks noChangeAspect="1" noChangeShapeType="1"/>
            </p:cNvSpPr>
            <p:nvPr/>
          </p:nvSpPr>
          <p:spPr bwMode="auto">
            <a:xfrm rot="764365" flipH="1" flipV="1">
              <a:off x="5922963" y="2727325"/>
              <a:ext cx="26988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19" name="Line 97"/>
            <p:cNvSpPr>
              <a:spLocks noChangeAspect="1" noChangeShapeType="1"/>
            </p:cNvSpPr>
            <p:nvPr/>
          </p:nvSpPr>
          <p:spPr bwMode="auto">
            <a:xfrm rot="764365" flipH="1" flipV="1">
              <a:off x="5930900" y="2719388"/>
              <a:ext cx="26988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20" name="Freeform 98"/>
            <p:cNvSpPr>
              <a:spLocks noChangeAspect="1"/>
            </p:cNvSpPr>
            <p:nvPr/>
          </p:nvSpPr>
          <p:spPr bwMode="auto">
            <a:xfrm rot="764365">
              <a:off x="5830888" y="2701925"/>
              <a:ext cx="115888" cy="160337"/>
            </a:xfrm>
            <a:custGeom>
              <a:avLst/>
              <a:gdLst/>
              <a:ahLst/>
              <a:cxnLst>
                <a:cxn ang="0">
                  <a:pos x="226" y="31"/>
                </a:cxn>
                <a:cxn ang="0">
                  <a:pos x="177" y="0"/>
                </a:cxn>
                <a:cxn ang="0">
                  <a:pos x="0" y="282"/>
                </a:cxn>
                <a:cxn ang="0">
                  <a:pos x="49" y="313"/>
                </a:cxn>
                <a:cxn ang="0">
                  <a:pos x="226" y="31"/>
                </a:cxn>
              </a:cxnLst>
              <a:rect l="0" t="0" r="r" b="b"/>
              <a:pathLst>
                <a:path w="226" h="313">
                  <a:moveTo>
                    <a:pt x="226" y="31"/>
                  </a:moveTo>
                  <a:lnTo>
                    <a:pt x="177" y="0"/>
                  </a:lnTo>
                  <a:lnTo>
                    <a:pt x="0" y="282"/>
                  </a:lnTo>
                  <a:lnTo>
                    <a:pt x="49" y="313"/>
                  </a:lnTo>
                  <a:lnTo>
                    <a:pt x="226" y="3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21" name="Freeform 99"/>
            <p:cNvSpPr>
              <a:spLocks noChangeAspect="1" noEditPoints="1"/>
            </p:cNvSpPr>
            <p:nvPr/>
          </p:nvSpPr>
          <p:spPr bwMode="auto">
            <a:xfrm rot="764365">
              <a:off x="5530850" y="2555875"/>
              <a:ext cx="719138" cy="460375"/>
            </a:xfrm>
            <a:custGeom>
              <a:avLst/>
              <a:gdLst/>
              <a:ahLst/>
              <a:cxnLst>
                <a:cxn ang="0">
                  <a:pos x="163" y="70"/>
                </a:cxn>
                <a:cxn ang="0">
                  <a:pos x="47" y="0"/>
                </a:cxn>
                <a:cxn ang="0">
                  <a:pos x="0" y="78"/>
                </a:cxn>
                <a:cxn ang="0">
                  <a:pos x="117" y="148"/>
                </a:cxn>
                <a:cxn ang="0">
                  <a:pos x="163" y="70"/>
                </a:cxn>
                <a:cxn ang="0">
                  <a:pos x="1417" y="821"/>
                </a:cxn>
                <a:cxn ang="0">
                  <a:pos x="1300" y="751"/>
                </a:cxn>
                <a:cxn ang="0">
                  <a:pos x="1254" y="828"/>
                </a:cxn>
                <a:cxn ang="0">
                  <a:pos x="1370" y="898"/>
                </a:cxn>
                <a:cxn ang="0">
                  <a:pos x="1417" y="821"/>
                </a:cxn>
              </a:cxnLst>
              <a:rect l="0" t="0" r="r" b="b"/>
              <a:pathLst>
                <a:path w="1417" h="898">
                  <a:moveTo>
                    <a:pt x="163" y="70"/>
                  </a:moveTo>
                  <a:lnTo>
                    <a:pt x="47" y="0"/>
                  </a:lnTo>
                  <a:lnTo>
                    <a:pt x="0" y="78"/>
                  </a:lnTo>
                  <a:lnTo>
                    <a:pt x="117" y="148"/>
                  </a:lnTo>
                  <a:lnTo>
                    <a:pt x="163" y="70"/>
                  </a:lnTo>
                  <a:close/>
                  <a:moveTo>
                    <a:pt x="1417" y="821"/>
                  </a:moveTo>
                  <a:lnTo>
                    <a:pt x="1300" y="751"/>
                  </a:lnTo>
                  <a:lnTo>
                    <a:pt x="1254" y="828"/>
                  </a:lnTo>
                  <a:lnTo>
                    <a:pt x="1370" y="898"/>
                  </a:lnTo>
                  <a:lnTo>
                    <a:pt x="1417" y="821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22" name="Freeform 100"/>
            <p:cNvSpPr>
              <a:spLocks noChangeAspect="1"/>
            </p:cNvSpPr>
            <p:nvPr/>
          </p:nvSpPr>
          <p:spPr bwMode="auto">
            <a:xfrm rot="764365">
              <a:off x="5584201" y="2486650"/>
              <a:ext cx="80963" cy="74612"/>
            </a:xfrm>
            <a:custGeom>
              <a:avLst/>
              <a:gdLst/>
              <a:ahLst/>
              <a:cxnLst>
                <a:cxn ang="0">
                  <a:pos x="163" y="70"/>
                </a:cxn>
                <a:cxn ang="0">
                  <a:pos x="47" y="0"/>
                </a:cxn>
                <a:cxn ang="0">
                  <a:pos x="0" y="78"/>
                </a:cxn>
                <a:cxn ang="0">
                  <a:pos x="117" y="148"/>
                </a:cxn>
                <a:cxn ang="0">
                  <a:pos x="163" y="70"/>
                </a:cxn>
              </a:cxnLst>
              <a:rect l="0" t="0" r="r" b="b"/>
              <a:pathLst>
                <a:path w="163" h="148">
                  <a:moveTo>
                    <a:pt x="163" y="70"/>
                  </a:moveTo>
                  <a:lnTo>
                    <a:pt x="47" y="0"/>
                  </a:lnTo>
                  <a:lnTo>
                    <a:pt x="0" y="78"/>
                  </a:lnTo>
                  <a:lnTo>
                    <a:pt x="117" y="148"/>
                  </a:lnTo>
                  <a:lnTo>
                    <a:pt x="163" y="7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23" name="Freeform 101"/>
            <p:cNvSpPr>
              <a:spLocks noChangeAspect="1"/>
            </p:cNvSpPr>
            <p:nvPr/>
          </p:nvSpPr>
          <p:spPr bwMode="auto">
            <a:xfrm rot="764365">
              <a:off x="6112500" y="3007688"/>
              <a:ext cx="84138" cy="76200"/>
            </a:xfrm>
            <a:custGeom>
              <a:avLst/>
              <a:gdLst/>
              <a:ahLst/>
              <a:cxnLst>
                <a:cxn ang="0">
                  <a:pos x="163" y="70"/>
                </a:cxn>
                <a:cxn ang="0">
                  <a:pos x="46" y="0"/>
                </a:cxn>
                <a:cxn ang="0">
                  <a:pos x="0" y="77"/>
                </a:cxn>
                <a:cxn ang="0">
                  <a:pos x="116" y="147"/>
                </a:cxn>
                <a:cxn ang="0">
                  <a:pos x="163" y="70"/>
                </a:cxn>
              </a:cxnLst>
              <a:rect l="0" t="0" r="r" b="b"/>
              <a:pathLst>
                <a:path w="163" h="147">
                  <a:moveTo>
                    <a:pt x="163" y="70"/>
                  </a:moveTo>
                  <a:lnTo>
                    <a:pt x="46" y="0"/>
                  </a:lnTo>
                  <a:lnTo>
                    <a:pt x="0" y="77"/>
                  </a:lnTo>
                  <a:lnTo>
                    <a:pt x="116" y="147"/>
                  </a:lnTo>
                  <a:lnTo>
                    <a:pt x="163" y="7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24" name="Freeform 102"/>
            <p:cNvSpPr>
              <a:spLocks noChangeAspect="1"/>
            </p:cNvSpPr>
            <p:nvPr/>
          </p:nvSpPr>
          <p:spPr bwMode="auto">
            <a:xfrm rot="764365">
              <a:off x="6281738" y="2319338"/>
              <a:ext cx="41275" cy="42862"/>
            </a:xfrm>
            <a:custGeom>
              <a:avLst/>
              <a:gdLst/>
              <a:ahLst/>
              <a:cxnLst>
                <a:cxn ang="0">
                  <a:pos x="81" y="35"/>
                </a:cxn>
                <a:cxn ang="0">
                  <a:pos x="43" y="83"/>
                </a:cxn>
                <a:cxn ang="0">
                  <a:pos x="0" y="58"/>
                </a:cxn>
                <a:cxn ang="0">
                  <a:pos x="26" y="0"/>
                </a:cxn>
                <a:cxn ang="0">
                  <a:pos x="81" y="35"/>
                </a:cxn>
              </a:cxnLst>
              <a:rect l="0" t="0" r="r" b="b"/>
              <a:pathLst>
                <a:path w="81" h="83">
                  <a:moveTo>
                    <a:pt x="81" y="35"/>
                  </a:moveTo>
                  <a:lnTo>
                    <a:pt x="43" y="83"/>
                  </a:lnTo>
                  <a:lnTo>
                    <a:pt x="0" y="58"/>
                  </a:lnTo>
                  <a:lnTo>
                    <a:pt x="26" y="0"/>
                  </a:lnTo>
                  <a:lnTo>
                    <a:pt x="81" y="35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25" name="Freeform 103"/>
            <p:cNvSpPr>
              <a:spLocks noChangeAspect="1"/>
            </p:cNvSpPr>
            <p:nvPr/>
          </p:nvSpPr>
          <p:spPr bwMode="auto">
            <a:xfrm rot="764365">
              <a:off x="6281738" y="2319338"/>
              <a:ext cx="41275" cy="42862"/>
            </a:xfrm>
            <a:custGeom>
              <a:avLst/>
              <a:gdLst/>
              <a:ahLst/>
              <a:cxnLst>
                <a:cxn ang="0">
                  <a:pos x="81" y="35"/>
                </a:cxn>
                <a:cxn ang="0">
                  <a:pos x="43" y="83"/>
                </a:cxn>
                <a:cxn ang="0">
                  <a:pos x="0" y="58"/>
                </a:cxn>
                <a:cxn ang="0">
                  <a:pos x="26" y="0"/>
                </a:cxn>
                <a:cxn ang="0">
                  <a:pos x="81" y="35"/>
                </a:cxn>
              </a:cxnLst>
              <a:rect l="0" t="0" r="r" b="b"/>
              <a:pathLst>
                <a:path w="81" h="83">
                  <a:moveTo>
                    <a:pt x="81" y="35"/>
                  </a:moveTo>
                  <a:lnTo>
                    <a:pt x="43" y="83"/>
                  </a:lnTo>
                  <a:lnTo>
                    <a:pt x="0" y="58"/>
                  </a:lnTo>
                  <a:lnTo>
                    <a:pt x="26" y="0"/>
                  </a:lnTo>
                  <a:lnTo>
                    <a:pt x="81" y="3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26" name="Freeform 104"/>
            <p:cNvSpPr>
              <a:spLocks noChangeAspect="1"/>
            </p:cNvSpPr>
            <p:nvPr/>
          </p:nvSpPr>
          <p:spPr bwMode="auto">
            <a:xfrm rot="764365">
              <a:off x="6296025" y="2316163"/>
              <a:ext cx="36513" cy="23812"/>
            </a:xfrm>
            <a:custGeom>
              <a:avLst/>
              <a:gdLst/>
              <a:ahLst/>
              <a:cxnLst>
                <a:cxn ang="0">
                  <a:pos x="72" y="38"/>
                </a:cxn>
                <a:cxn ang="0">
                  <a:pos x="7" y="0"/>
                </a:cxn>
                <a:cxn ang="0">
                  <a:pos x="0" y="11"/>
                </a:cxn>
                <a:cxn ang="0">
                  <a:pos x="66" y="49"/>
                </a:cxn>
                <a:cxn ang="0">
                  <a:pos x="72" y="38"/>
                </a:cxn>
              </a:cxnLst>
              <a:rect l="0" t="0" r="r" b="b"/>
              <a:pathLst>
                <a:path w="72" h="49">
                  <a:moveTo>
                    <a:pt x="72" y="38"/>
                  </a:moveTo>
                  <a:lnTo>
                    <a:pt x="7" y="0"/>
                  </a:lnTo>
                  <a:lnTo>
                    <a:pt x="0" y="11"/>
                  </a:lnTo>
                  <a:lnTo>
                    <a:pt x="66" y="49"/>
                  </a:lnTo>
                  <a:lnTo>
                    <a:pt x="72" y="38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27" name="Freeform 105"/>
            <p:cNvSpPr>
              <a:spLocks noChangeAspect="1"/>
            </p:cNvSpPr>
            <p:nvPr/>
          </p:nvSpPr>
          <p:spPr bwMode="auto">
            <a:xfrm rot="764365">
              <a:off x="6296025" y="2316163"/>
              <a:ext cx="36513" cy="23812"/>
            </a:xfrm>
            <a:custGeom>
              <a:avLst/>
              <a:gdLst/>
              <a:ahLst/>
              <a:cxnLst>
                <a:cxn ang="0">
                  <a:pos x="72" y="38"/>
                </a:cxn>
                <a:cxn ang="0">
                  <a:pos x="7" y="0"/>
                </a:cxn>
                <a:cxn ang="0">
                  <a:pos x="0" y="11"/>
                </a:cxn>
                <a:cxn ang="0">
                  <a:pos x="66" y="49"/>
                </a:cxn>
                <a:cxn ang="0">
                  <a:pos x="72" y="38"/>
                </a:cxn>
              </a:cxnLst>
              <a:rect l="0" t="0" r="r" b="b"/>
              <a:pathLst>
                <a:path w="72" h="49">
                  <a:moveTo>
                    <a:pt x="72" y="38"/>
                  </a:moveTo>
                  <a:lnTo>
                    <a:pt x="7" y="0"/>
                  </a:lnTo>
                  <a:lnTo>
                    <a:pt x="0" y="11"/>
                  </a:lnTo>
                  <a:lnTo>
                    <a:pt x="66" y="49"/>
                  </a:lnTo>
                  <a:lnTo>
                    <a:pt x="72" y="3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28" name="Freeform 106"/>
            <p:cNvSpPr>
              <a:spLocks noChangeAspect="1"/>
            </p:cNvSpPr>
            <p:nvPr/>
          </p:nvSpPr>
          <p:spPr bwMode="auto">
            <a:xfrm rot="764365">
              <a:off x="6297613" y="2236788"/>
              <a:ext cx="100013" cy="112712"/>
            </a:xfrm>
            <a:custGeom>
              <a:avLst/>
              <a:gdLst/>
              <a:ahLst/>
              <a:cxnLst>
                <a:cxn ang="0">
                  <a:pos x="196" y="62"/>
                </a:cxn>
                <a:cxn ang="0">
                  <a:pos x="93" y="0"/>
                </a:cxn>
                <a:cxn ang="0">
                  <a:pos x="0" y="155"/>
                </a:cxn>
                <a:cxn ang="0">
                  <a:pos x="103" y="217"/>
                </a:cxn>
                <a:cxn ang="0">
                  <a:pos x="196" y="62"/>
                </a:cxn>
              </a:cxnLst>
              <a:rect l="0" t="0" r="r" b="b"/>
              <a:pathLst>
                <a:path w="196" h="217">
                  <a:moveTo>
                    <a:pt x="196" y="62"/>
                  </a:moveTo>
                  <a:lnTo>
                    <a:pt x="93" y="0"/>
                  </a:lnTo>
                  <a:lnTo>
                    <a:pt x="0" y="155"/>
                  </a:lnTo>
                  <a:lnTo>
                    <a:pt x="103" y="217"/>
                  </a:lnTo>
                  <a:lnTo>
                    <a:pt x="196" y="62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29" name="Freeform 107"/>
            <p:cNvSpPr>
              <a:spLocks noChangeAspect="1"/>
            </p:cNvSpPr>
            <p:nvPr/>
          </p:nvSpPr>
          <p:spPr bwMode="auto">
            <a:xfrm rot="764365">
              <a:off x="6297613" y="2236788"/>
              <a:ext cx="100013" cy="112712"/>
            </a:xfrm>
            <a:custGeom>
              <a:avLst/>
              <a:gdLst/>
              <a:ahLst/>
              <a:cxnLst>
                <a:cxn ang="0">
                  <a:pos x="196" y="62"/>
                </a:cxn>
                <a:cxn ang="0">
                  <a:pos x="93" y="0"/>
                </a:cxn>
                <a:cxn ang="0">
                  <a:pos x="0" y="155"/>
                </a:cxn>
                <a:cxn ang="0">
                  <a:pos x="103" y="217"/>
                </a:cxn>
                <a:cxn ang="0">
                  <a:pos x="196" y="62"/>
                </a:cxn>
              </a:cxnLst>
              <a:rect l="0" t="0" r="r" b="b"/>
              <a:pathLst>
                <a:path w="196" h="217">
                  <a:moveTo>
                    <a:pt x="196" y="62"/>
                  </a:moveTo>
                  <a:lnTo>
                    <a:pt x="93" y="0"/>
                  </a:lnTo>
                  <a:lnTo>
                    <a:pt x="0" y="155"/>
                  </a:lnTo>
                  <a:lnTo>
                    <a:pt x="103" y="217"/>
                  </a:lnTo>
                  <a:lnTo>
                    <a:pt x="196" y="6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30" name="Line 108"/>
            <p:cNvSpPr>
              <a:spLocks noChangeAspect="1" noChangeShapeType="1"/>
            </p:cNvSpPr>
            <p:nvPr/>
          </p:nvSpPr>
          <p:spPr bwMode="auto">
            <a:xfrm rot="764365" flipH="1">
              <a:off x="6340475" y="2268538"/>
              <a:ext cx="46038" cy="793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31" name="Line 109"/>
            <p:cNvSpPr>
              <a:spLocks noChangeAspect="1" noChangeShapeType="1"/>
            </p:cNvSpPr>
            <p:nvPr/>
          </p:nvSpPr>
          <p:spPr bwMode="auto">
            <a:xfrm rot="764365" flipH="1">
              <a:off x="6329363" y="2259013"/>
              <a:ext cx="47625" cy="777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32" name="Line 110"/>
            <p:cNvSpPr>
              <a:spLocks noChangeAspect="1" noChangeShapeType="1"/>
            </p:cNvSpPr>
            <p:nvPr/>
          </p:nvSpPr>
          <p:spPr bwMode="auto">
            <a:xfrm rot="764365" flipH="1">
              <a:off x="6318250" y="2249488"/>
              <a:ext cx="47625" cy="793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33" name="Line 111"/>
            <p:cNvSpPr>
              <a:spLocks noChangeAspect="1" noChangeShapeType="1"/>
            </p:cNvSpPr>
            <p:nvPr/>
          </p:nvSpPr>
          <p:spPr bwMode="auto">
            <a:xfrm rot="764365" flipH="1">
              <a:off x="6310313" y="2238375"/>
              <a:ext cx="46038" cy="793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34" name="Freeform 112"/>
            <p:cNvSpPr>
              <a:spLocks noChangeAspect="1"/>
            </p:cNvSpPr>
            <p:nvPr/>
          </p:nvSpPr>
          <p:spPr bwMode="auto">
            <a:xfrm rot="764365">
              <a:off x="6176963" y="2336800"/>
              <a:ext cx="104775" cy="157162"/>
            </a:xfrm>
            <a:custGeom>
              <a:avLst/>
              <a:gdLst/>
              <a:ahLst/>
              <a:cxnLst>
                <a:cxn ang="0">
                  <a:pos x="31" y="303"/>
                </a:cxn>
                <a:cxn ang="0">
                  <a:pos x="0" y="285"/>
                </a:cxn>
                <a:cxn ang="0">
                  <a:pos x="173" y="0"/>
                </a:cxn>
                <a:cxn ang="0">
                  <a:pos x="202" y="17"/>
                </a:cxn>
                <a:cxn ang="0">
                  <a:pos x="31" y="303"/>
                </a:cxn>
              </a:cxnLst>
              <a:rect l="0" t="0" r="r" b="b"/>
              <a:pathLst>
                <a:path w="202" h="303">
                  <a:moveTo>
                    <a:pt x="31" y="303"/>
                  </a:moveTo>
                  <a:lnTo>
                    <a:pt x="0" y="285"/>
                  </a:lnTo>
                  <a:lnTo>
                    <a:pt x="173" y="0"/>
                  </a:lnTo>
                  <a:lnTo>
                    <a:pt x="202" y="17"/>
                  </a:lnTo>
                  <a:lnTo>
                    <a:pt x="31" y="303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35" name="Freeform 113"/>
            <p:cNvSpPr>
              <a:spLocks noChangeAspect="1"/>
            </p:cNvSpPr>
            <p:nvPr/>
          </p:nvSpPr>
          <p:spPr bwMode="auto">
            <a:xfrm rot="764365">
              <a:off x="6176963" y="2336800"/>
              <a:ext cx="104775" cy="157162"/>
            </a:xfrm>
            <a:custGeom>
              <a:avLst/>
              <a:gdLst/>
              <a:ahLst/>
              <a:cxnLst>
                <a:cxn ang="0">
                  <a:pos x="31" y="303"/>
                </a:cxn>
                <a:cxn ang="0">
                  <a:pos x="0" y="285"/>
                </a:cxn>
                <a:cxn ang="0">
                  <a:pos x="173" y="0"/>
                </a:cxn>
                <a:cxn ang="0">
                  <a:pos x="202" y="17"/>
                </a:cxn>
                <a:cxn ang="0">
                  <a:pos x="31" y="303"/>
                </a:cxn>
              </a:cxnLst>
              <a:rect l="0" t="0" r="r" b="b"/>
              <a:pathLst>
                <a:path w="202" h="303">
                  <a:moveTo>
                    <a:pt x="31" y="303"/>
                  </a:moveTo>
                  <a:lnTo>
                    <a:pt x="0" y="285"/>
                  </a:lnTo>
                  <a:lnTo>
                    <a:pt x="173" y="0"/>
                  </a:lnTo>
                  <a:lnTo>
                    <a:pt x="202" y="17"/>
                  </a:lnTo>
                  <a:lnTo>
                    <a:pt x="31" y="30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36" name="Freeform 114"/>
            <p:cNvSpPr>
              <a:spLocks noChangeAspect="1"/>
            </p:cNvSpPr>
            <p:nvPr/>
          </p:nvSpPr>
          <p:spPr bwMode="auto">
            <a:xfrm rot="764365">
              <a:off x="6180138" y="2489200"/>
              <a:ext cx="34925" cy="25400"/>
            </a:xfrm>
            <a:custGeom>
              <a:avLst/>
              <a:gdLst/>
              <a:ahLst/>
              <a:cxnLst>
                <a:cxn ang="0">
                  <a:pos x="15" y="50"/>
                </a:cxn>
                <a:cxn ang="0">
                  <a:pos x="27" y="43"/>
                </a:cxn>
                <a:cxn ang="0">
                  <a:pos x="38" y="38"/>
                </a:cxn>
                <a:cxn ang="0">
                  <a:pos x="46" y="31"/>
                </a:cxn>
                <a:cxn ang="0">
                  <a:pos x="54" y="25"/>
                </a:cxn>
                <a:cxn ang="0">
                  <a:pos x="60" y="20"/>
                </a:cxn>
                <a:cxn ang="0">
                  <a:pos x="63" y="16"/>
                </a:cxn>
                <a:cxn ang="0">
                  <a:pos x="65" y="10"/>
                </a:cxn>
                <a:cxn ang="0">
                  <a:pos x="65" y="7"/>
                </a:cxn>
                <a:cxn ang="0">
                  <a:pos x="63" y="5"/>
                </a:cxn>
                <a:cxn ang="0">
                  <a:pos x="60" y="2"/>
                </a:cxn>
                <a:cxn ang="0">
                  <a:pos x="54" y="0"/>
                </a:cxn>
                <a:cxn ang="0">
                  <a:pos x="46" y="0"/>
                </a:cxn>
                <a:cxn ang="0">
                  <a:pos x="38" y="2"/>
                </a:cxn>
                <a:cxn ang="0">
                  <a:pos x="27" y="5"/>
                </a:cxn>
                <a:cxn ang="0">
                  <a:pos x="15" y="9"/>
                </a:cxn>
                <a:cxn ang="0">
                  <a:pos x="0" y="13"/>
                </a:cxn>
                <a:cxn ang="0">
                  <a:pos x="1" y="17"/>
                </a:cxn>
                <a:cxn ang="0">
                  <a:pos x="2" y="21"/>
                </a:cxn>
                <a:cxn ang="0">
                  <a:pos x="4" y="25"/>
                </a:cxn>
                <a:cxn ang="0">
                  <a:pos x="4" y="29"/>
                </a:cxn>
                <a:cxn ang="0">
                  <a:pos x="4" y="33"/>
                </a:cxn>
                <a:cxn ang="0">
                  <a:pos x="4" y="38"/>
                </a:cxn>
                <a:cxn ang="0">
                  <a:pos x="4" y="42"/>
                </a:cxn>
                <a:cxn ang="0">
                  <a:pos x="4" y="47"/>
                </a:cxn>
                <a:cxn ang="0">
                  <a:pos x="15" y="50"/>
                </a:cxn>
              </a:cxnLst>
              <a:rect l="0" t="0" r="r" b="b"/>
              <a:pathLst>
                <a:path w="65" h="50">
                  <a:moveTo>
                    <a:pt x="15" y="50"/>
                  </a:moveTo>
                  <a:lnTo>
                    <a:pt x="27" y="43"/>
                  </a:lnTo>
                  <a:lnTo>
                    <a:pt x="38" y="38"/>
                  </a:lnTo>
                  <a:lnTo>
                    <a:pt x="46" y="31"/>
                  </a:lnTo>
                  <a:lnTo>
                    <a:pt x="54" y="25"/>
                  </a:lnTo>
                  <a:lnTo>
                    <a:pt x="60" y="20"/>
                  </a:lnTo>
                  <a:lnTo>
                    <a:pt x="63" y="16"/>
                  </a:lnTo>
                  <a:lnTo>
                    <a:pt x="65" y="10"/>
                  </a:lnTo>
                  <a:lnTo>
                    <a:pt x="65" y="7"/>
                  </a:lnTo>
                  <a:lnTo>
                    <a:pt x="63" y="5"/>
                  </a:lnTo>
                  <a:lnTo>
                    <a:pt x="60" y="2"/>
                  </a:lnTo>
                  <a:lnTo>
                    <a:pt x="54" y="0"/>
                  </a:lnTo>
                  <a:lnTo>
                    <a:pt x="46" y="0"/>
                  </a:lnTo>
                  <a:lnTo>
                    <a:pt x="38" y="2"/>
                  </a:lnTo>
                  <a:lnTo>
                    <a:pt x="27" y="5"/>
                  </a:lnTo>
                  <a:lnTo>
                    <a:pt x="15" y="9"/>
                  </a:lnTo>
                  <a:lnTo>
                    <a:pt x="0" y="13"/>
                  </a:lnTo>
                  <a:lnTo>
                    <a:pt x="1" y="17"/>
                  </a:lnTo>
                  <a:lnTo>
                    <a:pt x="2" y="21"/>
                  </a:lnTo>
                  <a:lnTo>
                    <a:pt x="4" y="25"/>
                  </a:lnTo>
                  <a:lnTo>
                    <a:pt x="4" y="29"/>
                  </a:lnTo>
                  <a:lnTo>
                    <a:pt x="4" y="33"/>
                  </a:lnTo>
                  <a:lnTo>
                    <a:pt x="4" y="38"/>
                  </a:lnTo>
                  <a:lnTo>
                    <a:pt x="4" y="42"/>
                  </a:lnTo>
                  <a:lnTo>
                    <a:pt x="4" y="47"/>
                  </a:lnTo>
                  <a:lnTo>
                    <a:pt x="15" y="5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37" name="Freeform 115"/>
            <p:cNvSpPr>
              <a:spLocks noChangeAspect="1"/>
            </p:cNvSpPr>
            <p:nvPr/>
          </p:nvSpPr>
          <p:spPr bwMode="auto">
            <a:xfrm rot="764365">
              <a:off x="6180138" y="2489200"/>
              <a:ext cx="34925" cy="25400"/>
            </a:xfrm>
            <a:custGeom>
              <a:avLst/>
              <a:gdLst/>
              <a:ahLst/>
              <a:cxnLst>
                <a:cxn ang="0">
                  <a:pos x="15" y="50"/>
                </a:cxn>
                <a:cxn ang="0">
                  <a:pos x="27" y="43"/>
                </a:cxn>
                <a:cxn ang="0">
                  <a:pos x="38" y="38"/>
                </a:cxn>
                <a:cxn ang="0">
                  <a:pos x="46" y="31"/>
                </a:cxn>
                <a:cxn ang="0">
                  <a:pos x="54" y="25"/>
                </a:cxn>
                <a:cxn ang="0">
                  <a:pos x="60" y="20"/>
                </a:cxn>
                <a:cxn ang="0">
                  <a:pos x="63" y="16"/>
                </a:cxn>
                <a:cxn ang="0">
                  <a:pos x="65" y="10"/>
                </a:cxn>
                <a:cxn ang="0">
                  <a:pos x="65" y="7"/>
                </a:cxn>
                <a:cxn ang="0">
                  <a:pos x="63" y="5"/>
                </a:cxn>
                <a:cxn ang="0">
                  <a:pos x="60" y="2"/>
                </a:cxn>
                <a:cxn ang="0">
                  <a:pos x="54" y="0"/>
                </a:cxn>
                <a:cxn ang="0">
                  <a:pos x="46" y="0"/>
                </a:cxn>
                <a:cxn ang="0">
                  <a:pos x="38" y="2"/>
                </a:cxn>
                <a:cxn ang="0">
                  <a:pos x="27" y="5"/>
                </a:cxn>
                <a:cxn ang="0">
                  <a:pos x="15" y="9"/>
                </a:cxn>
                <a:cxn ang="0">
                  <a:pos x="0" y="13"/>
                </a:cxn>
                <a:cxn ang="0">
                  <a:pos x="1" y="17"/>
                </a:cxn>
                <a:cxn ang="0">
                  <a:pos x="2" y="21"/>
                </a:cxn>
                <a:cxn ang="0">
                  <a:pos x="4" y="25"/>
                </a:cxn>
                <a:cxn ang="0">
                  <a:pos x="4" y="29"/>
                </a:cxn>
                <a:cxn ang="0">
                  <a:pos x="4" y="33"/>
                </a:cxn>
                <a:cxn ang="0">
                  <a:pos x="4" y="38"/>
                </a:cxn>
                <a:cxn ang="0">
                  <a:pos x="4" y="42"/>
                </a:cxn>
                <a:cxn ang="0">
                  <a:pos x="4" y="47"/>
                </a:cxn>
                <a:cxn ang="0">
                  <a:pos x="15" y="50"/>
                </a:cxn>
              </a:cxnLst>
              <a:rect l="0" t="0" r="r" b="b"/>
              <a:pathLst>
                <a:path w="65" h="50">
                  <a:moveTo>
                    <a:pt x="15" y="50"/>
                  </a:moveTo>
                  <a:lnTo>
                    <a:pt x="27" y="43"/>
                  </a:lnTo>
                  <a:lnTo>
                    <a:pt x="38" y="38"/>
                  </a:lnTo>
                  <a:lnTo>
                    <a:pt x="46" y="31"/>
                  </a:lnTo>
                  <a:lnTo>
                    <a:pt x="54" y="25"/>
                  </a:lnTo>
                  <a:lnTo>
                    <a:pt x="60" y="20"/>
                  </a:lnTo>
                  <a:lnTo>
                    <a:pt x="63" y="16"/>
                  </a:lnTo>
                  <a:lnTo>
                    <a:pt x="65" y="10"/>
                  </a:lnTo>
                  <a:lnTo>
                    <a:pt x="65" y="7"/>
                  </a:lnTo>
                  <a:lnTo>
                    <a:pt x="63" y="5"/>
                  </a:lnTo>
                  <a:lnTo>
                    <a:pt x="60" y="2"/>
                  </a:lnTo>
                  <a:lnTo>
                    <a:pt x="54" y="0"/>
                  </a:lnTo>
                  <a:lnTo>
                    <a:pt x="46" y="0"/>
                  </a:lnTo>
                  <a:lnTo>
                    <a:pt x="38" y="2"/>
                  </a:lnTo>
                  <a:lnTo>
                    <a:pt x="27" y="5"/>
                  </a:lnTo>
                  <a:lnTo>
                    <a:pt x="15" y="9"/>
                  </a:lnTo>
                  <a:lnTo>
                    <a:pt x="0" y="13"/>
                  </a:lnTo>
                  <a:lnTo>
                    <a:pt x="1" y="17"/>
                  </a:lnTo>
                  <a:lnTo>
                    <a:pt x="2" y="21"/>
                  </a:lnTo>
                  <a:lnTo>
                    <a:pt x="4" y="25"/>
                  </a:lnTo>
                  <a:lnTo>
                    <a:pt x="4" y="29"/>
                  </a:lnTo>
                  <a:lnTo>
                    <a:pt x="4" y="33"/>
                  </a:lnTo>
                  <a:lnTo>
                    <a:pt x="4" y="38"/>
                  </a:lnTo>
                  <a:lnTo>
                    <a:pt x="4" y="42"/>
                  </a:lnTo>
                  <a:lnTo>
                    <a:pt x="4" y="47"/>
                  </a:lnTo>
                  <a:lnTo>
                    <a:pt x="15" y="5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38" name="Freeform 116"/>
            <p:cNvSpPr>
              <a:spLocks noChangeAspect="1"/>
            </p:cNvSpPr>
            <p:nvPr/>
          </p:nvSpPr>
          <p:spPr bwMode="auto">
            <a:xfrm rot="764365">
              <a:off x="6140450" y="2435225"/>
              <a:ext cx="20638" cy="38100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0" y="51"/>
                </a:cxn>
                <a:cxn ang="0">
                  <a:pos x="0" y="38"/>
                </a:cxn>
                <a:cxn ang="0">
                  <a:pos x="1" y="27"/>
                </a:cxn>
                <a:cxn ang="0">
                  <a:pos x="2" y="18"/>
                </a:cxn>
                <a:cxn ang="0">
                  <a:pos x="5" y="11"/>
                </a:cxn>
                <a:cxn ang="0">
                  <a:pos x="8" y="5"/>
                </a:cxn>
                <a:cxn ang="0">
                  <a:pos x="11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22" y="3"/>
                </a:cxn>
                <a:cxn ang="0">
                  <a:pos x="24" y="7"/>
                </a:cxn>
                <a:cxn ang="0">
                  <a:pos x="28" y="14"/>
                </a:cxn>
                <a:cxn ang="0">
                  <a:pos x="31" y="22"/>
                </a:cxn>
                <a:cxn ang="0">
                  <a:pos x="35" y="33"/>
                </a:cxn>
                <a:cxn ang="0">
                  <a:pos x="38" y="45"/>
                </a:cxn>
                <a:cxn ang="0">
                  <a:pos x="39" y="62"/>
                </a:cxn>
                <a:cxn ang="0">
                  <a:pos x="35" y="62"/>
                </a:cxn>
                <a:cxn ang="0">
                  <a:pos x="31" y="63"/>
                </a:cxn>
                <a:cxn ang="0">
                  <a:pos x="26" y="64"/>
                </a:cxn>
                <a:cxn ang="0">
                  <a:pos x="20" y="67"/>
                </a:cxn>
                <a:cxn ang="0">
                  <a:pos x="15" y="70"/>
                </a:cxn>
                <a:cxn ang="0">
                  <a:pos x="11" y="71"/>
                </a:cxn>
                <a:cxn ang="0">
                  <a:pos x="8" y="73"/>
                </a:cxn>
                <a:cxn ang="0">
                  <a:pos x="7" y="73"/>
                </a:cxn>
                <a:cxn ang="0">
                  <a:pos x="0" y="64"/>
                </a:cxn>
              </a:cxnLst>
              <a:rect l="0" t="0" r="r" b="b"/>
              <a:pathLst>
                <a:path w="39" h="73">
                  <a:moveTo>
                    <a:pt x="0" y="64"/>
                  </a:moveTo>
                  <a:lnTo>
                    <a:pt x="0" y="51"/>
                  </a:lnTo>
                  <a:lnTo>
                    <a:pt x="0" y="38"/>
                  </a:lnTo>
                  <a:lnTo>
                    <a:pt x="1" y="27"/>
                  </a:lnTo>
                  <a:lnTo>
                    <a:pt x="2" y="18"/>
                  </a:lnTo>
                  <a:lnTo>
                    <a:pt x="5" y="11"/>
                  </a:lnTo>
                  <a:lnTo>
                    <a:pt x="8" y="5"/>
                  </a:lnTo>
                  <a:lnTo>
                    <a:pt x="11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2" y="3"/>
                  </a:lnTo>
                  <a:lnTo>
                    <a:pt x="24" y="7"/>
                  </a:lnTo>
                  <a:lnTo>
                    <a:pt x="28" y="14"/>
                  </a:lnTo>
                  <a:lnTo>
                    <a:pt x="31" y="22"/>
                  </a:lnTo>
                  <a:lnTo>
                    <a:pt x="35" y="33"/>
                  </a:lnTo>
                  <a:lnTo>
                    <a:pt x="38" y="45"/>
                  </a:lnTo>
                  <a:lnTo>
                    <a:pt x="39" y="62"/>
                  </a:lnTo>
                  <a:lnTo>
                    <a:pt x="35" y="62"/>
                  </a:lnTo>
                  <a:lnTo>
                    <a:pt x="31" y="63"/>
                  </a:lnTo>
                  <a:lnTo>
                    <a:pt x="26" y="64"/>
                  </a:lnTo>
                  <a:lnTo>
                    <a:pt x="20" y="67"/>
                  </a:lnTo>
                  <a:lnTo>
                    <a:pt x="15" y="70"/>
                  </a:lnTo>
                  <a:lnTo>
                    <a:pt x="11" y="71"/>
                  </a:lnTo>
                  <a:lnTo>
                    <a:pt x="8" y="73"/>
                  </a:lnTo>
                  <a:lnTo>
                    <a:pt x="7" y="73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39" name="Freeform 117"/>
            <p:cNvSpPr>
              <a:spLocks noChangeAspect="1"/>
            </p:cNvSpPr>
            <p:nvPr/>
          </p:nvSpPr>
          <p:spPr bwMode="auto">
            <a:xfrm rot="764365">
              <a:off x="6140450" y="2435225"/>
              <a:ext cx="20638" cy="38100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0" y="51"/>
                </a:cxn>
                <a:cxn ang="0">
                  <a:pos x="0" y="38"/>
                </a:cxn>
                <a:cxn ang="0">
                  <a:pos x="1" y="27"/>
                </a:cxn>
                <a:cxn ang="0">
                  <a:pos x="2" y="18"/>
                </a:cxn>
                <a:cxn ang="0">
                  <a:pos x="5" y="11"/>
                </a:cxn>
                <a:cxn ang="0">
                  <a:pos x="8" y="5"/>
                </a:cxn>
                <a:cxn ang="0">
                  <a:pos x="11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22" y="3"/>
                </a:cxn>
                <a:cxn ang="0">
                  <a:pos x="24" y="7"/>
                </a:cxn>
                <a:cxn ang="0">
                  <a:pos x="28" y="14"/>
                </a:cxn>
                <a:cxn ang="0">
                  <a:pos x="31" y="22"/>
                </a:cxn>
                <a:cxn ang="0">
                  <a:pos x="35" y="33"/>
                </a:cxn>
                <a:cxn ang="0">
                  <a:pos x="38" y="45"/>
                </a:cxn>
                <a:cxn ang="0">
                  <a:pos x="39" y="62"/>
                </a:cxn>
                <a:cxn ang="0">
                  <a:pos x="35" y="62"/>
                </a:cxn>
                <a:cxn ang="0">
                  <a:pos x="31" y="63"/>
                </a:cxn>
                <a:cxn ang="0">
                  <a:pos x="26" y="64"/>
                </a:cxn>
                <a:cxn ang="0">
                  <a:pos x="20" y="67"/>
                </a:cxn>
                <a:cxn ang="0">
                  <a:pos x="15" y="70"/>
                </a:cxn>
                <a:cxn ang="0">
                  <a:pos x="11" y="71"/>
                </a:cxn>
                <a:cxn ang="0">
                  <a:pos x="8" y="73"/>
                </a:cxn>
                <a:cxn ang="0">
                  <a:pos x="7" y="73"/>
                </a:cxn>
                <a:cxn ang="0">
                  <a:pos x="0" y="64"/>
                </a:cxn>
              </a:cxnLst>
              <a:rect l="0" t="0" r="r" b="b"/>
              <a:pathLst>
                <a:path w="39" h="73">
                  <a:moveTo>
                    <a:pt x="0" y="64"/>
                  </a:moveTo>
                  <a:lnTo>
                    <a:pt x="0" y="51"/>
                  </a:lnTo>
                  <a:lnTo>
                    <a:pt x="0" y="38"/>
                  </a:lnTo>
                  <a:lnTo>
                    <a:pt x="1" y="27"/>
                  </a:lnTo>
                  <a:lnTo>
                    <a:pt x="2" y="18"/>
                  </a:lnTo>
                  <a:lnTo>
                    <a:pt x="5" y="11"/>
                  </a:lnTo>
                  <a:lnTo>
                    <a:pt x="8" y="5"/>
                  </a:lnTo>
                  <a:lnTo>
                    <a:pt x="11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2" y="3"/>
                  </a:lnTo>
                  <a:lnTo>
                    <a:pt x="24" y="7"/>
                  </a:lnTo>
                  <a:lnTo>
                    <a:pt x="28" y="14"/>
                  </a:lnTo>
                  <a:lnTo>
                    <a:pt x="31" y="22"/>
                  </a:lnTo>
                  <a:lnTo>
                    <a:pt x="35" y="33"/>
                  </a:lnTo>
                  <a:lnTo>
                    <a:pt x="38" y="45"/>
                  </a:lnTo>
                  <a:lnTo>
                    <a:pt x="39" y="62"/>
                  </a:lnTo>
                  <a:lnTo>
                    <a:pt x="35" y="62"/>
                  </a:lnTo>
                  <a:lnTo>
                    <a:pt x="31" y="63"/>
                  </a:lnTo>
                  <a:lnTo>
                    <a:pt x="26" y="64"/>
                  </a:lnTo>
                  <a:lnTo>
                    <a:pt x="20" y="67"/>
                  </a:lnTo>
                  <a:lnTo>
                    <a:pt x="15" y="70"/>
                  </a:lnTo>
                  <a:lnTo>
                    <a:pt x="11" y="71"/>
                  </a:lnTo>
                  <a:lnTo>
                    <a:pt x="8" y="73"/>
                  </a:lnTo>
                  <a:lnTo>
                    <a:pt x="7" y="73"/>
                  </a:lnTo>
                  <a:lnTo>
                    <a:pt x="0" y="6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40" name="Freeform 118"/>
            <p:cNvSpPr>
              <a:spLocks noChangeAspect="1" noEditPoints="1"/>
            </p:cNvSpPr>
            <p:nvPr/>
          </p:nvSpPr>
          <p:spPr bwMode="auto">
            <a:xfrm rot="764365">
              <a:off x="6121400" y="2352675"/>
              <a:ext cx="180975" cy="180975"/>
            </a:xfrm>
            <a:custGeom>
              <a:avLst/>
              <a:gdLst/>
              <a:ahLst/>
              <a:cxnLst>
                <a:cxn ang="0">
                  <a:pos x="230" y="24"/>
                </a:cxn>
                <a:cxn ang="0">
                  <a:pos x="183" y="15"/>
                </a:cxn>
                <a:cxn ang="0">
                  <a:pos x="137" y="19"/>
                </a:cxn>
                <a:cxn ang="0">
                  <a:pos x="93" y="37"/>
                </a:cxn>
                <a:cxn ang="0">
                  <a:pos x="57" y="67"/>
                </a:cxn>
                <a:cxn ang="0">
                  <a:pos x="30" y="108"/>
                </a:cxn>
                <a:cxn ang="0">
                  <a:pos x="16" y="153"/>
                </a:cxn>
                <a:cxn ang="0">
                  <a:pos x="16" y="201"/>
                </a:cxn>
                <a:cxn ang="0">
                  <a:pos x="30" y="245"/>
                </a:cxn>
                <a:cxn ang="0">
                  <a:pos x="55" y="285"/>
                </a:cxn>
                <a:cxn ang="0">
                  <a:pos x="92" y="316"/>
                </a:cxn>
                <a:cxn ang="0">
                  <a:pos x="137" y="334"/>
                </a:cxn>
                <a:cxn ang="0">
                  <a:pos x="183" y="338"/>
                </a:cxn>
                <a:cxn ang="0">
                  <a:pos x="230" y="329"/>
                </a:cxn>
                <a:cxn ang="0">
                  <a:pos x="271" y="307"/>
                </a:cxn>
                <a:cxn ang="0">
                  <a:pos x="305" y="274"/>
                </a:cxn>
                <a:cxn ang="0">
                  <a:pos x="329" y="230"/>
                </a:cxn>
                <a:cxn ang="0">
                  <a:pos x="337" y="183"/>
                </a:cxn>
                <a:cxn ang="0">
                  <a:pos x="333" y="137"/>
                </a:cxn>
                <a:cxn ang="0">
                  <a:pos x="315" y="94"/>
                </a:cxn>
                <a:cxn ang="0">
                  <a:pos x="285" y="57"/>
                </a:cxn>
                <a:cxn ang="0">
                  <a:pos x="267" y="24"/>
                </a:cxn>
                <a:cxn ang="0">
                  <a:pos x="218" y="5"/>
                </a:cxn>
                <a:cxn ang="0">
                  <a:pos x="167" y="0"/>
                </a:cxn>
                <a:cxn ang="0">
                  <a:pos x="118" y="11"/>
                </a:cxn>
                <a:cxn ang="0">
                  <a:pos x="72" y="34"/>
                </a:cxn>
                <a:cxn ang="0">
                  <a:pos x="34" y="71"/>
                </a:cxn>
                <a:cxn ang="0">
                  <a:pos x="9" y="118"/>
                </a:cxn>
                <a:cxn ang="0">
                  <a:pos x="0" y="168"/>
                </a:cxn>
                <a:cxn ang="0">
                  <a:pos x="5" y="219"/>
                </a:cxn>
                <a:cxn ang="0">
                  <a:pos x="25" y="267"/>
                </a:cxn>
                <a:cxn ang="0">
                  <a:pos x="56" y="307"/>
                </a:cxn>
                <a:cxn ang="0">
                  <a:pos x="100" y="337"/>
                </a:cxn>
                <a:cxn ang="0">
                  <a:pos x="151" y="351"/>
                </a:cxn>
                <a:cxn ang="0">
                  <a:pos x="201" y="351"/>
                </a:cxn>
                <a:cxn ang="0">
                  <a:pos x="251" y="336"/>
                </a:cxn>
                <a:cxn ang="0">
                  <a:pos x="293" y="308"/>
                </a:cxn>
                <a:cxn ang="0">
                  <a:pos x="327" y="267"/>
                </a:cxn>
                <a:cxn ang="0">
                  <a:pos x="346" y="218"/>
                </a:cxn>
                <a:cxn ang="0">
                  <a:pos x="352" y="167"/>
                </a:cxn>
                <a:cxn ang="0">
                  <a:pos x="342" y="118"/>
                </a:cxn>
                <a:cxn ang="0">
                  <a:pos x="318" y="72"/>
                </a:cxn>
                <a:cxn ang="0">
                  <a:pos x="282" y="35"/>
                </a:cxn>
              </a:cxnLst>
              <a:rect l="0" t="0" r="r" b="b"/>
              <a:pathLst>
                <a:path w="352" h="353">
                  <a:moveTo>
                    <a:pt x="259" y="38"/>
                  </a:moveTo>
                  <a:lnTo>
                    <a:pt x="245" y="30"/>
                  </a:lnTo>
                  <a:lnTo>
                    <a:pt x="230" y="24"/>
                  </a:lnTo>
                  <a:lnTo>
                    <a:pt x="215" y="19"/>
                  </a:lnTo>
                  <a:lnTo>
                    <a:pt x="199" y="16"/>
                  </a:lnTo>
                  <a:lnTo>
                    <a:pt x="183" y="15"/>
                  </a:lnTo>
                  <a:lnTo>
                    <a:pt x="167" y="15"/>
                  </a:lnTo>
                  <a:lnTo>
                    <a:pt x="152" y="16"/>
                  </a:lnTo>
                  <a:lnTo>
                    <a:pt x="137" y="19"/>
                  </a:lnTo>
                  <a:lnTo>
                    <a:pt x="122" y="24"/>
                  </a:lnTo>
                  <a:lnTo>
                    <a:pt x="108" y="30"/>
                  </a:lnTo>
                  <a:lnTo>
                    <a:pt x="93" y="37"/>
                  </a:lnTo>
                  <a:lnTo>
                    <a:pt x="81" y="46"/>
                  </a:lnTo>
                  <a:lnTo>
                    <a:pt x="68" y="56"/>
                  </a:lnTo>
                  <a:lnTo>
                    <a:pt x="57" y="67"/>
                  </a:lnTo>
                  <a:lnTo>
                    <a:pt x="46" y="79"/>
                  </a:lnTo>
                  <a:lnTo>
                    <a:pt x="37" y="93"/>
                  </a:lnTo>
                  <a:lnTo>
                    <a:pt x="30" y="108"/>
                  </a:lnTo>
                  <a:lnTo>
                    <a:pt x="23" y="123"/>
                  </a:lnTo>
                  <a:lnTo>
                    <a:pt x="19" y="138"/>
                  </a:lnTo>
                  <a:lnTo>
                    <a:pt x="16" y="153"/>
                  </a:lnTo>
                  <a:lnTo>
                    <a:pt x="15" y="170"/>
                  </a:lnTo>
                  <a:lnTo>
                    <a:pt x="15" y="185"/>
                  </a:lnTo>
                  <a:lnTo>
                    <a:pt x="16" y="201"/>
                  </a:lnTo>
                  <a:lnTo>
                    <a:pt x="19" y="216"/>
                  </a:lnTo>
                  <a:lnTo>
                    <a:pt x="23" y="231"/>
                  </a:lnTo>
                  <a:lnTo>
                    <a:pt x="30" y="245"/>
                  </a:lnTo>
                  <a:lnTo>
                    <a:pt x="37" y="259"/>
                  </a:lnTo>
                  <a:lnTo>
                    <a:pt x="45" y="273"/>
                  </a:lnTo>
                  <a:lnTo>
                    <a:pt x="55" y="285"/>
                  </a:lnTo>
                  <a:lnTo>
                    <a:pt x="66" y="296"/>
                  </a:lnTo>
                  <a:lnTo>
                    <a:pt x="79" y="307"/>
                  </a:lnTo>
                  <a:lnTo>
                    <a:pt x="92" y="316"/>
                  </a:lnTo>
                  <a:lnTo>
                    <a:pt x="107" y="323"/>
                  </a:lnTo>
                  <a:lnTo>
                    <a:pt x="122" y="330"/>
                  </a:lnTo>
                  <a:lnTo>
                    <a:pt x="137" y="334"/>
                  </a:lnTo>
                  <a:lnTo>
                    <a:pt x="153" y="337"/>
                  </a:lnTo>
                  <a:lnTo>
                    <a:pt x="168" y="338"/>
                  </a:lnTo>
                  <a:lnTo>
                    <a:pt x="183" y="338"/>
                  </a:lnTo>
                  <a:lnTo>
                    <a:pt x="200" y="337"/>
                  </a:lnTo>
                  <a:lnTo>
                    <a:pt x="215" y="334"/>
                  </a:lnTo>
                  <a:lnTo>
                    <a:pt x="230" y="329"/>
                  </a:lnTo>
                  <a:lnTo>
                    <a:pt x="244" y="323"/>
                  </a:lnTo>
                  <a:lnTo>
                    <a:pt x="257" y="316"/>
                  </a:lnTo>
                  <a:lnTo>
                    <a:pt x="271" y="307"/>
                  </a:lnTo>
                  <a:lnTo>
                    <a:pt x="283" y="297"/>
                  </a:lnTo>
                  <a:lnTo>
                    <a:pt x="294" y="286"/>
                  </a:lnTo>
                  <a:lnTo>
                    <a:pt x="305" y="274"/>
                  </a:lnTo>
                  <a:lnTo>
                    <a:pt x="315" y="260"/>
                  </a:lnTo>
                  <a:lnTo>
                    <a:pt x="322" y="245"/>
                  </a:lnTo>
                  <a:lnTo>
                    <a:pt x="329" y="230"/>
                  </a:lnTo>
                  <a:lnTo>
                    <a:pt x="333" y="215"/>
                  </a:lnTo>
                  <a:lnTo>
                    <a:pt x="336" y="200"/>
                  </a:lnTo>
                  <a:lnTo>
                    <a:pt x="337" y="183"/>
                  </a:lnTo>
                  <a:lnTo>
                    <a:pt x="337" y="168"/>
                  </a:lnTo>
                  <a:lnTo>
                    <a:pt x="336" y="153"/>
                  </a:lnTo>
                  <a:lnTo>
                    <a:pt x="333" y="137"/>
                  </a:lnTo>
                  <a:lnTo>
                    <a:pt x="329" y="122"/>
                  </a:lnTo>
                  <a:lnTo>
                    <a:pt x="322" y="108"/>
                  </a:lnTo>
                  <a:lnTo>
                    <a:pt x="315" y="94"/>
                  </a:lnTo>
                  <a:lnTo>
                    <a:pt x="307" y="81"/>
                  </a:lnTo>
                  <a:lnTo>
                    <a:pt x="297" y="68"/>
                  </a:lnTo>
                  <a:lnTo>
                    <a:pt x="285" y="57"/>
                  </a:lnTo>
                  <a:lnTo>
                    <a:pt x="272" y="46"/>
                  </a:lnTo>
                  <a:lnTo>
                    <a:pt x="259" y="38"/>
                  </a:lnTo>
                  <a:close/>
                  <a:moveTo>
                    <a:pt x="267" y="24"/>
                  </a:moveTo>
                  <a:lnTo>
                    <a:pt x="251" y="16"/>
                  </a:lnTo>
                  <a:lnTo>
                    <a:pt x="234" y="9"/>
                  </a:lnTo>
                  <a:lnTo>
                    <a:pt x="218" y="5"/>
                  </a:lnTo>
                  <a:lnTo>
                    <a:pt x="201" y="1"/>
                  </a:lnTo>
                  <a:lnTo>
                    <a:pt x="183" y="0"/>
                  </a:lnTo>
                  <a:lnTo>
                    <a:pt x="167" y="0"/>
                  </a:lnTo>
                  <a:lnTo>
                    <a:pt x="151" y="3"/>
                  </a:lnTo>
                  <a:lnTo>
                    <a:pt x="133" y="5"/>
                  </a:lnTo>
                  <a:lnTo>
                    <a:pt x="118" y="11"/>
                  </a:lnTo>
                  <a:lnTo>
                    <a:pt x="101" y="16"/>
                  </a:lnTo>
                  <a:lnTo>
                    <a:pt x="86" y="24"/>
                  </a:lnTo>
                  <a:lnTo>
                    <a:pt x="72" y="34"/>
                  </a:lnTo>
                  <a:lnTo>
                    <a:pt x="59" y="45"/>
                  </a:lnTo>
                  <a:lnTo>
                    <a:pt x="46" y="57"/>
                  </a:lnTo>
                  <a:lnTo>
                    <a:pt x="34" y="71"/>
                  </a:lnTo>
                  <a:lnTo>
                    <a:pt x="25" y="85"/>
                  </a:lnTo>
                  <a:lnTo>
                    <a:pt x="16" y="101"/>
                  </a:lnTo>
                  <a:lnTo>
                    <a:pt x="9" y="118"/>
                  </a:lnTo>
                  <a:lnTo>
                    <a:pt x="4" y="134"/>
                  </a:lnTo>
                  <a:lnTo>
                    <a:pt x="1" y="152"/>
                  </a:lnTo>
                  <a:lnTo>
                    <a:pt x="0" y="168"/>
                  </a:lnTo>
                  <a:lnTo>
                    <a:pt x="0" y="186"/>
                  </a:lnTo>
                  <a:lnTo>
                    <a:pt x="1" y="203"/>
                  </a:lnTo>
                  <a:lnTo>
                    <a:pt x="5" y="219"/>
                  </a:lnTo>
                  <a:lnTo>
                    <a:pt x="9" y="236"/>
                  </a:lnTo>
                  <a:lnTo>
                    <a:pt x="16" y="252"/>
                  </a:lnTo>
                  <a:lnTo>
                    <a:pt x="25" y="267"/>
                  </a:lnTo>
                  <a:lnTo>
                    <a:pt x="33" y="281"/>
                  </a:lnTo>
                  <a:lnTo>
                    <a:pt x="44" y="295"/>
                  </a:lnTo>
                  <a:lnTo>
                    <a:pt x="56" y="307"/>
                  </a:lnTo>
                  <a:lnTo>
                    <a:pt x="70" y="318"/>
                  </a:lnTo>
                  <a:lnTo>
                    <a:pt x="85" y="329"/>
                  </a:lnTo>
                  <a:lnTo>
                    <a:pt x="100" y="337"/>
                  </a:lnTo>
                  <a:lnTo>
                    <a:pt x="116" y="344"/>
                  </a:lnTo>
                  <a:lnTo>
                    <a:pt x="134" y="348"/>
                  </a:lnTo>
                  <a:lnTo>
                    <a:pt x="151" y="351"/>
                  </a:lnTo>
                  <a:lnTo>
                    <a:pt x="167" y="353"/>
                  </a:lnTo>
                  <a:lnTo>
                    <a:pt x="185" y="352"/>
                  </a:lnTo>
                  <a:lnTo>
                    <a:pt x="201" y="351"/>
                  </a:lnTo>
                  <a:lnTo>
                    <a:pt x="218" y="348"/>
                  </a:lnTo>
                  <a:lnTo>
                    <a:pt x="234" y="343"/>
                  </a:lnTo>
                  <a:lnTo>
                    <a:pt x="251" y="336"/>
                  </a:lnTo>
                  <a:lnTo>
                    <a:pt x="266" y="329"/>
                  </a:lnTo>
                  <a:lnTo>
                    <a:pt x="279" y="319"/>
                  </a:lnTo>
                  <a:lnTo>
                    <a:pt x="293" y="308"/>
                  </a:lnTo>
                  <a:lnTo>
                    <a:pt x="305" y="296"/>
                  </a:lnTo>
                  <a:lnTo>
                    <a:pt x="316" y="282"/>
                  </a:lnTo>
                  <a:lnTo>
                    <a:pt x="327" y="267"/>
                  </a:lnTo>
                  <a:lnTo>
                    <a:pt x="336" y="252"/>
                  </a:lnTo>
                  <a:lnTo>
                    <a:pt x="342" y="236"/>
                  </a:lnTo>
                  <a:lnTo>
                    <a:pt x="346" y="218"/>
                  </a:lnTo>
                  <a:lnTo>
                    <a:pt x="351" y="201"/>
                  </a:lnTo>
                  <a:lnTo>
                    <a:pt x="352" y="185"/>
                  </a:lnTo>
                  <a:lnTo>
                    <a:pt x="352" y="167"/>
                  </a:lnTo>
                  <a:lnTo>
                    <a:pt x="351" y="151"/>
                  </a:lnTo>
                  <a:lnTo>
                    <a:pt x="346" y="134"/>
                  </a:lnTo>
                  <a:lnTo>
                    <a:pt x="342" y="118"/>
                  </a:lnTo>
                  <a:lnTo>
                    <a:pt x="336" y="101"/>
                  </a:lnTo>
                  <a:lnTo>
                    <a:pt x="327" y="86"/>
                  </a:lnTo>
                  <a:lnTo>
                    <a:pt x="318" y="72"/>
                  </a:lnTo>
                  <a:lnTo>
                    <a:pt x="307" y="59"/>
                  </a:lnTo>
                  <a:lnTo>
                    <a:pt x="296" y="46"/>
                  </a:lnTo>
                  <a:lnTo>
                    <a:pt x="282" y="35"/>
                  </a:lnTo>
                  <a:lnTo>
                    <a:pt x="267" y="24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41" name="Freeform 119"/>
            <p:cNvSpPr>
              <a:spLocks noChangeAspect="1"/>
            </p:cNvSpPr>
            <p:nvPr/>
          </p:nvSpPr>
          <p:spPr bwMode="auto">
            <a:xfrm rot="764365">
              <a:off x="6129338" y="2360613"/>
              <a:ext cx="163513" cy="165100"/>
            </a:xfrm>
            <a:custGeom>
              <a:avLst/>
              <a:gdLst/>
              <a:ahLst/>
              <a:cxnLst>
                <a:cxn ang="0">
                  <a:pos x="230" y="15"/>
                </a:cxn>
                <a:cxn ang="0">
                  <a:pos x="200" y="4"/>
                </a:cxn>
                <a:cxn ang="0">
                  <a:pos x="168" y="0"/>
                </a:cxn>
                <a:cxn ang="0">
                  <a:pos x="137" y="1"/>
                </a:cxn>
                <a:cxn ang="0">
                  <a:pos x="107" y="9"/>
                </a:cxn>
                <a:cxn ang="0">
                  <a:pos x="78" y="22"/>
                </a:cxn>
                <a:cxn ang="0">
                  <a:pos x="53" y="41"/>
                </a:cxn>
                <a:cxn ang="0">
                  <a:pos x="31" y="64"/>
                </a:cxn>
                <a:cxn ang="0">
                  <a:pos x="15" y="93"/>
                </a:cxn>
                <a:cxn ang="0">
                  <a:pos x="4" y="123"/>
                </a:cxn>
                <a:cxn ang="0">
                  <a:pos x="0" y="155"/>
                </a:cxn>
                <a:cxn ang="0">
                  <a:pos x="1" y="186"/>
                </a:cxn>
                <a:cxn ang="0">
                  <a:pos x="8" y="216"/>
                </a:cxn>
                <a:cxn ang="0">
                  <a:pos x="22" y="244"/>
                </a:cxn>
                <a:cxn ang="0">
                  <a:pos x="40" y="270"/>
                </a:cxn>
                <a:cxn ang="0">
                  <a:pos x="64" y="292"/>
                </a:cxn>
                <a:cxn ang="0">
                  <a:pos x="92" y="308"/>
                </a:cxn>
                <a:cxn ang="0">
                  <a:pos x="122" y="319"/>
                </a:cxn>
                <a:cxn ang="0">
                  <a:pos x="153" y="323"/>
                </a:cxn>
                <a:cxn ang="0">
                  <a:pos x="185" y="322"/>
                </a:cxn>
                <a:cxn ang="0">
                  <a:pos x="215" y="314"/>
                </a:cxn>
                <a:cxn ang="0">
                  <a:pos x="242" y="301"/>
                </a:cxn>
                <a:cxn ang="0">
                  <a:pos x="268" y="282"/>
                </a:cxn>
                <a:cxn ang="0">
                  <a:pos x="290" y="259"/>
                </a:cxn>
                <a:cxn ang="0">
                  <a:pos x="307" y="230"/>
                </a:cxn>
                <a:cxn ang="0">
                  <a:pos x="318" y="200"/>
                </a:cxn>
                <a:cxn ang="0">
                  <a:pos x="322" y="168"/>
                </a:cxn>
                <a:cxn ang="0">
                  <a:pos x="321" y="138"/>
                </a:cxn>
                <a:cxn ang="0">
                  <a:pos x="314" y="107"/>
                </a:cxn>
                <a:cxn ang="0">
                  <a:pos x="300" y="79"/>
                </a:cxn>
                <a:cxn ang="0">
                  <a:pos x="282" y="53"/>
                </a:cxn>
                <a:cxn ang="0">
                  <a:pos x="257" y="31"/>
                </a:cxn>
              </a:cxnLst>
              <a:rect l="0" t="0" r="r" b="b"/>
              <a:pathLst>
                <a:path w="322" h="323">
                  <a:moveTo>
                    <a:pt x="244" y="23"/>
                  </a:moveTo>
                  <a:lnTo>
                    <a:pt x="230" y="15"/>
                  </a:lnTo>
                  <a:lnTo>
                    <a:pt x="215" y="9"/>
                  </a:lnTo>
                  <a:lnTo>
                    <a:pt x="200" y="4"/>
                  </a:lnTo>
                  <a:lnTo>
                    <a:pt x="184" y="1"/>
                  </a:lnTo>
                  <a:lnTo>
                    <a:pt x="168" y="0"/>
                  </a:lnTo>
                  <a:lnTo>
                    <a:pt x="152" y="0"/>
                  </a:lnTo>
                  <a:lnTo>
                    <a:pt x="137" y="1"/>
                  </a:lnTo>
                  <a:lnTo>
                    <a:pt x="122" y="4"/>
                  </a:lnTo>
                  <a:lnTo>
                    <a:pt x="107" y="9"/>
                  </a:lnTo>
                  <a:lnTo>
                    <a:pt x="93" y="15"/>
                  </a:lnTo>
                  <a:lnTo>
                    <a:pt x="78" y="22"/>
                  </a:lnTo>
                  <a:lnTo>
                    <a:pt x="66" y="31"/>
                  </a:lnTo>
                  <a:lnTo>
                    <a:pt x="53" y="41"/>
                  </a:lnTo>
                  <a:lnTo>
                    <a:pt x="42" y="52"/>
                  </a:lnTo>
                  <a:lnTo>
                    <a:pt x="31" y="64"/>
                  </a:lnTo>
                  <a:lnTo>
                    <a:pt x="22" y="78"/>
                  </a:lnTo>
                  <a:lnTo>
                    <a:pt x="15" y="93"/>
                  </a:lnTo>
                  <a:lnTo>
                    <a:pt x="8" y="108"/>
                  </a:lnTo>
                  <a:lnTo>
                    <a:pt x="4" y="123"/>
                  </a:lnTo>
                  <a:lnTo>
                    <a:pt x="1" y="138"/>
                  </a:lnTo>
                  <a:lnTo>
                    <a:pt x="0" y="155"/>
                  </a:lnTo>
                  <a:lnTo>
                    <a:pt x="0" y="170"/>
                  </a:lnTo>
                  <a:lnTo>
                    <a:pt x="1" y="186"/>
                  </a:lnTo>
                  <a:lnTo>
                    <a:pt x="4" y="201"/>
                  </a:lnTo>
                  <a:lnTo>
                    <a:pt x="8" y="216"/>
                  </a:lnTo>
                  <a:lnTo>
                    <a:pt x="15" y="230"/>
                  </a:lnTo>
                  <a:lnTo>
                    <a:pt x="22" y="244"/>
                  </a:lnTo>
                  <a:lnTo>
                    <a:pt x="30" y="258"/>
                  </a:lnTo>
                  <a:lnTo>
                    <a:pt x="40" y="270"/>
                  </a:lnTo>
                  <a:lnTo>
                    <a:pt x="51" y="281"/>
                  </a:lnTo>
                  <a:lnTo>
                    <a:pt x="64" y="292"/>
                  </a:lnTo>
                  <a:lnTo>
                    <a:pt x="77" y="301"/>
                  </a:lnTo>
                  <a:lnTo>
                    <a:pt x="92" y="308"/>
                  </a:lnTo>
                  <a:lnTo>
                    <a:pt x="107" y="315"/>
                  </a:lnTo>
                  <a:lnTo>
                    <a:pt x="122" y="319"/>
                  </a:lnTo>
                  <a:lnTo>
                    <a:pt x="138" y="322"/>
                  </a:lnTo>
                  <a:lnTo>
                    <a:pt x="153" y="323"/>
                  </a:lnTo>
                  <a:lnTo>
                    <a:pt x="168" y="323"/>
                  </a:lnTo>
                  <a:lnTo>
                    <a:pt x="185" y="322"/>
                  </a:lnTo>
                  <a:lnTo>
                    <a:pt x="200" y="319"/>
                  </a:lnTo>
                  <a:lnTo>
                    <a:pt x="215" y="314"/>
                  </a:lnTo>
                  <a:lnTo>
                    <a:pt x="229" y="308"/>
                  </a:lnTo>
                  <a:lnTo>
                    <a:pt x="242" y="301"/>
                  </a:lnTo>
                  <a:lnTo>
                    <a:pt x="256" y="292"/>
                  </a:lnTo>
                  <a:lnTo>
                    <a:pt x="268" y="282"/>
                  </a:lnTo>
                  <a:lnTo>
                    <a:pt x="279" y="271"/>
                  </a:lnTo>
                  <a:lnTo>
                    <a:pt x="290" y="259"/>
                  </a:lnTo>
                  <a:lnTo>
                    <a:pt x="300" y="245"/>
                  </a:lnTo>
                  <a:lnTo>
                    <a:pt x="307" y="230"/>
                  </a:lnTo>
                  <a:lnTo>
                    <a:pt x="314" y="215"/>
                  </a:lnTo>
                  <a:lnTo>
                    <a:pt x="318" y="200"/>
                  </a:lnTo>
                  <a:lnTo>
                    <a:pt x="321" y="185"/>
                  </a:lnTo>
                  <a:lnTo>
                    <a:pt x="322" y="168"/>
                  </a:lnTo>
                  <a:lnTo>
                    <a:pt x="322" y="153"/>
                  </a:lnTo>
                  <a:lnTo>
                    <a:pt x="321" y="138"/>
                  </a:lnTo>
                  <a:lnTo>
                    <a:pt x="318" y="122"/>
                  </a:lnTo>
                  <a:lnTo>
                    <a:pt x="314" y="107"/>
                  </a:lnTo>
                  <a:lnTo>
                    <a:pt x="307" y="93"/>
                  </a:lnTo>
                  <a:lnTo>
                    <a:pt x="300" y="79"/>
                  </a:lnTo>
                  <a:lnTo>
                    <a:pt x="292" y="66"/>
                  </a:lnTo>
                  <a:lnTo>
                    <a:pt x="282" y="53"/>
                  </a:lnTo>
                  <a:lnTo>
                    <a:pt x="270" y="42"/>
                  </a:lnTo>
                  <a:lnTo>
                    <a:pt x="257" y="31"/>
                  </a:lnTo>
                  <a:lnTo>
                    <a:pt x="244" y="2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42" name="Freeform 120"/>
            <p:cNvSpPr>
              <a:spLocks noChangeAspect="1"/>
            </p:cNvSpPr>
            <p:nvPr/>
          </p:nvSpPr>
          <p:spPr bwMode="auto">
            <a:xfrm rot="764365">
              <a:off x="6121400" y="2352675"/>
              <a:ext cx="180975" cy="180975"/>
            </a:xfrm>
            <a:custGeom>
              <a:avLst/>
              <a:gdLst/>
              <a:ahLst/>
              <a:cxnLst>
                <a:cxn ang="0">
                  <a:pos x="251" y="16"/>
                </a:cxn>
                <a:cxn ang="0">
                  <a:pos x="218" y="5"/>
                </a:cxn>
                <a:cxn ang="0">
                  <a:pos x="183" y="0"/>
                </a:cxn>
                <a:cxn ang="0">
                  <a:pos x="151" y="3"/>
                </a:cxn>
                <a:cxn ang="0">
                  <a:pos x="118" y="11"/>
                </a:cxn>
                <a:cxn ang="0">
                  <a:pos x="86" y="24"/>
                </a:cxn>
                <a:cxn ang="0">
                  <a:pos x="59" y="45"/>
                </a:cxn>
                <a:cxn ang="0">
                  <a:pos x="34" y="71"/>
                </a:cxn>
                <a:cxn ang="0">
                  <a:pos x="16" y="101"/>
                </a:cxn>
                <a:cxn ang="0">
                  <a:pos x="4" y="134"/>
                </a:cxn>
                <a:cxn ang="0">
                  <a:pos x="0" y="168"/>
                </a:cxn>
                <a:cxn ang="0">
                  <a:pos x="1" y="203"/>
                </a:cxn>
                <a:cxn ang="0">
                  <a:pos x="9" y="236"/>
                </a:cxn>
                <a:cxn ang="0">
                  <a:pos x="25" y="267"/>
                </a:cxn>
                <a:cxn ang="0">
                  <a:pos x="44" y="295"/>
                </a:cxn>
                <a:cxn ang="0">
                  <a:pos x="70" y="318"/>
                </a:cxn>
                <a:cxn ang="0">
                  <a:pos x="100" y="337"/>
                </a:cxn>
                <a:cxn ang="0">
                  <a:pos x="134" y="348"/>
                </a:cxn>
                <a:cxn ang="0">
                  <a:pos x="167" y="353"/>
                </a:cxn>
                <a:cxn ang="0">
                  <a:pos x="201" y="351"/>
                </a:cxn>
                <a:cxn ang="0">
                  <a:pos x="234" y="343"/>
                </a:cxn>
                <a:cxn ang="0">
                  <a:pos x="266" y="329"/>
                </a:cxn>
                <a:cxn ang="0">
                  <a:pos x="293" y="308"/>
                </a:cxn>
                <a:cxn ang="0">
                  <a:pos x="316" y="282"/>
                </a:cxn>
                <a:cxn ang="0">
                  <a:pos x="336" y="252"/>
                </a:cxn>
                <a:cxn ang="0">
                  <a:pos x="346" y="218"/>
                </a:cxn>
                <a:cxn ang="0">
                  <a:pos x="352" y="185"/>
                </a:cxn>
                <a:cxn ang="0">
                  <a:pos x="351" y="151"/>
                </a:cxn>
                <a:cxn ang="0">
                  <a:pos x="342" y="118"/>
                </a:cxn>
                <a:cxn ang="0">
                  <a:pos x="327" y="86"/>
                </a:cxn>
                <a:cxn ang="0">
                  <a:pos x="307" y="59"/>
                </a:cxn>
                <a:cxn ang="0">
                  <a:pos x="282" y="35"/>
                </a:cxn>
              </a:cxnLst>
              <a:rect l="0" t="0" r="r" b="b"/>
              <a:pathLst>
                <a:path w="352" h="353">
                  <a:moveTo>
                    <a:pt x="267" y="24"/>
                  </a:moveTo>
                  <a:lnTo>
                    <a:pt x="251" y="16"/>
                  </a:lnTo>
                  <a:lnTo>
                    <a:pt x="234" y="9"/>
                  </a:lnTo>
                  <a:lnTo>
                    <a:pt x="218" y="5"/>
                  </a:lnTo>
                  <a:lnTo>
                    <a:pt x="201" y="1"/>
                  </a:lnTo>
                  <a:lnTo>
                    <a:pt x="183" y="0"/>
                  </a:lnTo>
                  <a:lnTo>
                    <a:pt x="167" y="0"/>
                  </a:lnTo>
                  <a:lnTo>
                    <a:pt x="151" y="3"/>
                  </a:lnTo>
                  <a:lnTo>
                    <a:pt x="133" y="5"/>
                  </a:lnTo>
                  <a:lnTo>
                    <a:pt x="118" y="11"/>
                  </a:lnTo>
                  <a:lnTo>
                    <a:pt x="101" y="16"/>
                  </a:lnTo>
                  <a:lnTo>
                    <a:pt x="86" y="24"/>
                  </a:lnTo>
                  <a:lnTo>
                    <a:pt x="72" y="34"/>
                  </a:lnTo>
                  <a:lnTo>
                    <a:pt x="59" y="45"/>
                  </a:lnTo>
                  <a:lnTo>
                    <a:pt x="46" y="57"/>
                  </a:lnTo>
                  <a:lnTo>
                    <a:pt x="34" y="71"/>
                  </a:lnTo>
                  <a:lnTo>
                    <a:pt x="25" y="85"/>
                  </a:lnTo>
                  <a:lnTo>
                    <a:pt x="16" y="101"/>
                  </a:lnTo>
                  <a:lnTo>
                    <a:pt x="9" y="118"/>
                  </a:lnTo>
                  <a:lnTo>
                    <a:pt x="4" y="134"/>
                  </a:lnTo>
                  <a:lnTo>
                    <a:pt x="1" y="152"/>
                  </a:lnTo>
                  <a:lnTo>
                    <a:pt x="0" y="168"/>
                  </a:lnTo>
                  <a:lnTo>
                    <a:pt x="0" y="186"/>
                  </a:lnTo>
                  <a:lnTo>
                    <a:pt x="1" y="203"/>
                  </a:lnTo>
                  <a:lnTo>
                    <a:pt x="5" y="219"/>
                  </a:lnTo>
                  <a:lnTo>
                    <a:pt x="9" y="236"/>
                  </a:lnTo>
                  <a:lnTo>
                    <a:pt x="16" y="252"/>
                  </a:lnTo>
                  <a:lnTo>
                    <a:pt x="25" y="267"/>
                  </a:lnTo>
                  <a:lnTo>
                    <a:pt x="33" y="281"/>
                  </a:lnTo>
                  <a:lnTo>
                    <a:pt x="44" y="295"/>
                  </a:lnTo>
                  <a:lnTo>
                    <a:pt x="56" y="307"/>
                  </a:lnTo>
                  <a:lnTo>
                    <a:pt x="70" y="318"/>
                  </a:lnTo>
                  <a:lnTo>
                    <a:pt x="85" y="329"/>
                  </a:lnTo>
                  <a:lnTo>
                    <a:pt x="100" y="337"/>
                  </a:lnTo>
                  <a:lnTo>
                    <a:pt x="116" y="344"/>
                  </a:lnTo>
                  <a:lnTo>
                    <a:pt x="134" y="348"/>
                  </a:lnTo>
                  <a:lnTo>
                    <a:pt x="151" y="351"/>
                  </a:lnTo>
                  <a:lnTo>
                    <a:pt x="167" y="353"/>
                  </a:lnTo>
                  <a:lnTo>
                    <a:pt x="185" y="352"/>
                  </a:lnTo>
                  <a:lnTo>
                    <a:pt x="201" y="351"/>
                  </a:lnTo>
                  <a:lnTo>
                    <a:pt x="218" y="348"/>
                  </a:lnTo>
                  <a:lnTo>
                    <a:pt x="234" y="343"/>
                  </a:lnTo>
                  <a:lnTo>
                    <a:pt x="251" y="336"/>
                  </a:lnTo>
                  <a:lnTo>
                    <a:pt x="266" y="329"/>
                  </a:lnTo>
                  <a:lnTo>
                    <a:pt x="279" y="319"/>
                  </a:lnTo>
                  <a:lnTo>
                    <a:pt x="293" y="308"/>
                  </a:lnTo>
                  <a:lnTo>
                    <a:pt x="305" y="296"/>
                  </a:lnTo>
                  <a:lnTo>
                    <a:pt x="316" y="282"/>
                  </a:lnTo>
                  <a:lnTo>
                    <a:pt x="327" y="267"/>
                  </a:lnTo>
                  <a:lnTo>
                    <a:pt x="336" y="252"/>
                  </a:lnTo>
                  <a:lnTo>
                    <a:pt x="342" y="236"/>
                  </a:lnTo>
                  <a:lnTo>
                    <a:pt x="346" y="218"/>
                  </a:lnTo>
                  <a:lnTo>
                    <a:pt x="351" y="201"/>
                  </a:lnTo>
                  <a:lnTo>
                    <a:pt x="352" y="185"/>
                  </a:lnTo>
                  <a:lnTo>
                    <a:pt x="352" y="167"/>
                  </a:lnTo>
                  <a:lnTo>
                    <a:pt x="351" y="151"/>
                  </a:lnTo>
                  <a:lnTo>
                    <a:pt x="346" y="134"/>
                  </a:lnTo>
                  <a:lnTo>
                    <a:pt x="342" y="118"/>
                  </a:lnTo>
                  <a:lnTo>
                    <a:pt x="336" y="101"/>
                  </a:lnTo>
                  <a:lnTo>
                    <a:pt x="327" y="86"/>
                  </a:lnTo>
                  <a:lnTo>
                    <a:pt x="318" y="72"/>
                  </a:lnTo>
                  <a:lnTo>
                    <a:pt x="307" y="59"/>
                  </a:lnTo>
                  <a:lnTo>
                    <a:pt x="296" y="46"/>
                  </a:lnTo>
                  <a:lnTo>
                    <a:pt x="282" y="35"/>
                  </a:lnTo>
                  <a:lnTo>
                    <a:pt x="267" y="2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43" name="Freeform 121"/>
            <p:cNvSpPr>
              <a:spLocks noChangeAspect="1"/>
            </p:cNvSpPr>
            <p:nvPr/>
          </p:nvSpPr>
          <p:spPr bwMode="auto">
            <a:xfrm rot="764365">
              <a:off x="6119813" y="2466975"/>
              <a:ext cx="60325" cy="61912"/>
            </a:xfrm>
            <a:custGeom>
              <a:avLst/>
              <a:gdLst/>
              <a:ahLst/>
              <a:cxnLst>
                <a:cxn ang="0">
                  <a:pos x="90" y="8"/>
                </a:cxn>
                <a:cxn ang="0">
                  <a:pos x="79" y="4"/>
                </a:cxn>
                <a:cxn ang="0">
                  <a:pos x="68" y="1"/>
                </a:cxn>
                <a:cxn ang="0">
                  <a:pos x="57" y="0"/>
                </a:cxn>
                <a:cxn ang="0">
                  <a:pos x="45" y="2"/>
                </a:cxn>
                <a:cxn ang="0">
                  <a:pos x="34" y="5"/>
                </a:cxn>
                <a:cxn ang="0">
                  <a:pos x="24" y="12"/>
                </a:cxn>
                <a:cxn ang="0">
                  <a:pos x="16" y="19"/>
                </a:cxn>
                <a:cxn ang="0">
                  <a:pos x="9" y="28"/>
                </a:cxn>
                <a:cxn ang="0">
                  <a:pos x="4" y="39"/>
                </a:cxn>
                <a:cxn ang="0">
                  <a:pos x="1" y="52"/>
                </a:cxn>
                <a:cxn ang="0">
                  <a:pos x="0" y="63"/>
                </a:cxn>
                <a:cxn ang="0">
                  <a:pos x="2" y="74"/>
                </a:cxn>
                <a:cxn ang="0">
                  <a:pos x="5" y="85"/>
                </a:cxn>
                <a:cxn ang="0">
                  <a:pos x="12" y="96"/>
                </a:cxn>
                <a:cxn ang="0">
                  <a:pos x="19" y="104"/>
                </a:cxn>
                <a:cxn ang="0">
                  <a:pos x="28" y="111"/>
                </a:cxn>
                <a:cxn ang="0">
                  <a:pos x="39" y="116"/>
                </a:cxn>
                <a:cxn ang="0">
                  <a:pos x="52" y="119"/>
                </a:cxn>
                <a:cxn ang="0">
                  <a:pos x="63" y="119"/>
                </a:cxn>
                <a:cxn ang="0">
                  <a:pos x="73" y="117"/>
                </a:cxn>
                <a:cxn ang="0">
                  <a:pos x="84" y="113"/>
                </a:cxn>
                <a:cxn ang="0">
                  <a:pos x="95" y="108"/>
                </a:cxn>
                <a:cxn ang="0">
                  <a:pos x="104" y="100"/>
                </a:cxn>
                <a:cxn ang="0">
                  <a:pos x="110" y="90"/>
                </a:cxn>
                <a:cxn ang="0">
                  <a:pos x="116" y="79"/>
                </a:cxn>
                <a:cxn ang="0">
                  <a:pos x="119" y="68"/>
                </a:cxn>
                <a:cxn ang="0">
                  <a:pos x="119" y="57"/>
                </a:cxn>
                <a:cxn ang="0">
                  <a:pos x="117" y="45"/>
                </a:cxn>
                <a:cxn ang="0">
                  <a:pos x="113" y="34"/>
                </a:cxn>
                <a:cxn ang="0">
                  <a:pos x="108" y="24"/>
                </a:cxn>
                <a:cxn ang="0">
                  <a:pos x="100" y="16"/>
                </a:cxn>
                <a:cxn ang="0">
                  <a:pos x="90" y="8"/>
                </a:cxn>
              </a:cxnLst>
              <a:rect l="0" t="0" r="r" b="b"/>
              <a:pathLst>
                <a:path w="119" h="119">
                  <a:moveTo>
                    <a:pt x="90" y="8"/>
                  </a:moveTo>
                  <a:lnTo>
                    <a:pt x="79" y="4"/>
                  </a:lnTo>
                  <a:lnTo>
                    <a:pt x="68" y="1"/>
                  </a:lnTo>
                  <a:lnTo>
                    <a:pt x="57" y="0"/>
                  </a:lnTo>
                  <a:lnTo>
                    <a:pt x="45" y="2"/>
                  </a:lnTo>
                  <a:lnTo>
                    <a:pt x="34" y="5"/>
                  </a:lnTo>
                  <a:lnTo>
                    <a:pt x="24" y="12"/>
                  </a:lnTo>
                  <a:lnTo>
                    <a:pt x="16" y="19"/>
                  </a:lnTo>
                  <a:lnTo>
                    <a:pt x="9" y="28"/>
                  </a:lnTo>
                  <a:lnTo>
                    <a:pt x="4" y="39"/>
                  </a:lnTo>
                  <a:lnTo>
                    <a:pt x="1" y="52"/>
                  </a:lnTo>
                  <a:lnTo>
                    <a:pt x="0" y="63"/>
                  </a:lnTo>
                  <a:lnTo>
                    <a:pt x="2" y="74"/>
                  </a:lnTo>
                  <a:lnTo>
                    <a:pt x="5" y="85"/>
                  </a:lnTo>
                  <a:lnTo>
                    <a:pt x="12" y="96"/>
                  </a:lnTo>
                  <a:lnTo>
                    <a:pt x="19" y="104"/>
                  </a:lnTo>
                  <a:lnTo>
                    <a:pt x="28" y="111"/>
                  </a:lnTo>
                  <a:lnTo>
                    <a:pt x="39" y="116"/>
                  </a:lnTo>
                  <a:lnTo>
                    <a:pt x="52" y="119"/>
                  </a:lnTo>
                  <a:lnTo>
                    <a:pt x="63" y="119"/>
                  </a:lnTo>
                  <a:lnTo>
                    <a:pt x="73" y="117"/>
                  </a:lnTo>
                  <a:lnTo>
                    <a:pt x="84" y="113"/>
                  </a:lnTo>
                  <a:lnTo>
                    <a:pt x="95" y="108"/>
                  </a:lnTo>
                  <a:lnTo>
                    <a:pt x="104" y="100"/>
                  </a:lnTo>
                  <a:lnTo>
                    <a:pt x="110" y="90"/>
                  </a:lnTo>
                  <a:lnTo>
                    <a:pt x="116" y="79"/>
                  </a:lnTo>
                  <a:lnTo>
                    <a:pt x="119" y="68"/>
                  </a:lnTo>
                  <a:lnTo>
                    <a:pt x="119" y="57"/>
                  </a:lnTo>
                  <a:lnTo>
                    <a:pt x="117" y="45"/>
                  </a:lnTo>
                  <a:lnTo>
                    <a:pt x="113" y="34"/>
                  </a:lnTo>
                  <a:lnTo>
                    <a:pt x="108" y="24"/>
                  </a:lnTo>
                  <a:lnTo>
                    <a:pt x="100" y="16"/>
                  </a:lnTo>
                  <a:lnTo>
                    <a:pt x="90" y="8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44" name="Freeform 122"/>
            <p:cNvSpPr>
              <a:spLocks noChangeAspect="1"/>
            </p:cNvSpPr>
            <p:nvPr/>
          </p:nvSpPr>
          <p:spPr bwMode="auto">
            <a:xfrm rot="764365">
              <a:off x="6119813" y="2466975"/>
              <a:ext cx="60325" cy="61912"/>
            </a:xfrm>
            <a:custGeom>
              <a:avLst/>
              <a:gdLst/>
              <a:ahLst/>
              <a:cxnLst>
                <a:cxn ang="0">
                  <a:pos x="90" y="8"/>
                </a:cxn>
                <a:cxn ang="0">
                  <a:pos x="79" y="4"/>
                </a:cxn>
                <a:cxn ang="0">
                  <a:pos x="68" y="1"/>
                </a:cxn>
                <a:cxn ang="0">
                  <a:pos x="57" y="0"/>
                </a:cxn>
                <a:cxn ang="0">
                  <a:pos x="45" y="2"/>
                </a:cxn>
                <a:cxn ang="0">
                  <a:pos x="34" y="5"/>
                </a:cxn>
                <a:cxn ang="0">
                  <a:pos x="24" y="12"/>
                </a:cxn>
                <a:cxn ang="0">
                  <a:pos x="16" y="19"/>
                </a:cxn>
                <a:cxn ang="0">
                  <a:pos x="9" y="28"/>
                </a:cxn>
                <a:cxn ang="0">
                  <a:pos x="4" y="39"/>
                </a:cxn>
                <a:cxn ang="0">
                  <a:pos x="1" y="52"/>
                </a:cxn>
                <a:cxn ang="0">
                  <a:pos x="0" y="63"/>
                </a:cxn>
                <a:cxn ang="0">
                  <a:pos x="2" y="74"/>
                </a:cxn>
                <a:cxn ang="0">
                  <a:pos x="5" y="85"/>
                </a:cxn>
                <a:cxn ang="0">
                  <a:pos x="12" y="96"/>
                </a:cxn>
                <a:cxn ang="0">
                  <a:pos x="19" y="104"/>
                </a:cxn>
                <a:cxn ang="0">
                  <a:pos x="28" y="111"/>
                </a:cxn>
                <a:cxn ang="0">
                  <a:pos x="39" y="116"/>
                </a:cxn>
                <a:cxn ang="0">
                  <a:pos x="52" y="119"/>
                </a:cxn>
                <a:cxn ang="0">
                  <a:pos x="63" y="119"/>
                </a:cxn>
                <a:cxn ang="0">
                  <a:pos x="73" y="117"/>
                </a:cxn>
                <a:cxn ang="0">
                  <a:pos x="84" y="113"/>
                </a:cxn>
                <a:cxn ang="0">
                  <a:pos x="95" y="108"/>
                </a:cxn>
                <a:cxn ang="0">
                  <a:pos x="104" y="100"/>
                </a:cxn>
                <a:cxn ang="0">
                  <a:pos x="110" y="90"/>
                </a:cxn>
                <a:cxn ang="0">
                  <a:pos x="116" y="79"/>
                </a:cxn>
                <a:cxn ang="0">
                  <a:pos x="119" y="68"/>
                </a:cxn>
                <a:cxn ang="0">
                  <a:pos x="119" y="57"/>
                </a:cxn>
                <a:cxn ang="0">
                  <a:pos x="117" y="45"/>
                </a:cxn>
                <a:cxn ang="0">
                  <a:pos x="113" y="34"/>
                </a:cxn>
                <a:cxn ang="0">
                  <a:pos x="108" y="24"/>
                </a:cxn>
                <a:cxn ang="0">
                  <a:pos x="100" y="16"/>
                </a:cxn>
                <a:cxn ang="0">
                  <a:pos x="90" y="8"/>
                </a:cxn>
              </a:cxnLst>
              <a:rect l="0" t="0" r="r" b="b"/>
              <a:pathLst>
                <a:path w="119" h="119">
                  <a:moveTo>
                    <a:pt x="90" y="8"/>
                  </a:moveTo>
                  <a:lnTo>
                    <a:pt x="79" y="4"/>
                  </a:lnTo>
                  <a:lnTo>
                    <a:pt x="68" y="1"/>
                  </a:lnTo>
                  <a:lnTo>
                    <a:pt x="57" y="0"/>
                  </a:lnTo>
                  <a:lnTo>
                    <a:pt x="45" y="2"/>
                  </a:lnTo>
                  <a:lnTo>
                    <a:pt x="34" y="5"/>
                  </a:lnTo>
                  <a:lnTo>
                    <a:pt x="24" y="12"/>
                  </a:lnTo>
                  <a:lnTo>
                    <a:pt x="16" y="19"/>
                  </a:lnTo>
                  <a:lnTo>
                    <a:pt x="9" y="28"/>
                  </a:lnTo>
                  <a:lnTo>
                    <a:pt x="4" y="39"/>
                  </a:lnTo>
                  <a:lnTo>
                    <a:pt x="1" y="52"/>
                  </a:lnTo>
                  <a:lnTo>
                    <a:pt x="0" y="63"/>
                  </a:lnTo>
                  <a:lnTo>
                    <a:pt x="2" y="74"/>
                  </a:lnTo>
                  <a:lnTo>
                    <a:pt x="5" y="85"/>
                  </a:lnTo>
                  <a:lnTo>
                    <a:pt x="12" y="96"/>
                  </a:lnTo>
                  <a:lnTo>
                    <a:pt x="19" y="104"/>
                  </a:lnTo>
                  <a:lnTo>
                    <a:pt x="28" y="111"/>
                  </a:lnTo>
                  <a:lnTo>
                    <a:pt x="39" y="116"/>
                  </a:lnTo>
                  <a:lnTo>
                    <a:pt x="52" y="119"/>
                  </a:lnTo>
                  <a:lnTo>
                    <a:pt x="63" y="119"/>
                  </a:lnTo>
                  <a:lnTo>
                    <a:pt x="73" y="117"/>
                  </a:lnTo>
                  <a:lnTo>
                    <a:pt x="84" y="113"/>
                  </a:lnTo>
                  <a:lnTo>
                    <a:pt x="95" y="108"/>
                  </a:lnTo>
                  <a:lnTo>
                    <a:pt x="104" y="100"/>
                  </a:lnTo>
                  <a:lnTo>
                    <a:pt x="110" y="90"/>
                  </a:lnTo>
                  <a:lnTo>
                    <a:pt x="116" y="79"/>
                  </a:lnTo>
                  <a:lnTo>
                    <a:pt x="119" y="68"/>
                  </a:lnTo>
                  <a:lnTo>
                    <a:pt x="119" y="57"/>
                  </a:lnTo>
                  <a:lnTo>
                    <a:pt x="117" y="45"/>
                  </a:lnTo>
                  <a:lnTo>
                    <a:pt x="113" y="34"/>
                  </a:lnTo>
                  <a:lnTo>
                    <a:pt x="108" y="24"/>
                  </a:lnTo>
                  <a:lnTo>
                    <a:pt x="100" y="16"/>
                  </a:lnTo>
                  <a:lnTo>
                    <a:pt x="9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45" name="Freeform 123"/>
            <p:cNvSpPr>
              <a:spLocks noChangeAspect="1"/>
            </p:cNvSpPr>
            <p:nvPr/>
          </p:nvSpPr>
          <p:spPr bwMode="auto">
            <a:xfrm rot="4481310" flipH="1">
              <a:off x="5043488" y="2987675"/>
              <a:ext cx="22225" cy="71438"/>
            </a:xfrm>
            <a:custGeom>
              <a:avLst/>
              <a:gdLst/>
              <a:ahLst/>
              <a:cxnLst>
                <a:cxn ang="0">
                  <a:pos x="47" y="8"/>
                </a:cxn>
                <a:cxn ang="0">
                  <a:pos x="0" y="133"/>
                </a:cxn>
                <a:cxn ang="0">
                  <a:pos x="33" y="0"/>
                </a:cxn>
              </a:cxnLst>
              <a:rect l="0" t="0" r="r" b="b"/>
              <a:pathLst>
                <a:path w="47" h="133">
                  <a:moveTo>
                    <a:pt x="47" y="8"/>
                  </a:moveTo>
                  <a:lnTo>
                    <a:pt x="0" y="133"/>
                  </a:lnTo>
                  <a:lnTo>
                    <a:pt x="33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46" name="Freeform 124"/>
            <p:cNvSpPr>
              <a:spLocks noChangeAspect="1"/>
            </p:cNvSpPr>
            <p:nvPr/>
          </p:nvSpPr>
          <p:spPr bwMode="auto">
            <a:xfrm rot="2365261">
              <a:off x="5099050" y="2927350"/>
              <a:ext cx="31750" cy="71437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63" y="7"/>
                </a:cxn>
                <a:cxn ang="0">
                  <a:pos x="23" y="137"/>
                </a:cxn>
                <a:cxn ang="0">
                  <a:pos x="0" y="131"/>
                </a:cxn>
                <a:cxn ang="0">
                  <a:pos x="41" y="0"/>
                </a:cxn>
              </a:cxnLst>
              <a:rect l="0" t="0" r="r" b="b"/>
              <a:pathLst>
                <a:path w="63" h="137">
                  <a:moveTo>
                    <a:pt x="41" y="0"/>
                  </a:moveTo>
                  <a:lnTo>
                    <a:pt x="63" y="7"/>
                  </a:lnTo>
                  <a:lnTo>
                    <a:pt x="23" y="137"/>
                  </a:lnTo>
                  <a:lnTo>
                    <a:pt x="0" y="131"/>
                  </a:lnTo>
                  <a:lnTo>
                    <a:pt x="41" y="0"/>
                  </a:lnTo>
                </a:path>
              </a:pathLst>
            </a:custGeom>
            <a:solidFill>
              <a:schemeClr val="tx1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47" name="Freeform 125"/>
            <p:cNvSpPr>
              <a:spLocks noChangeAspect="1"/>
            </p:cNvSpPr>
            <p:nvPr/>
          </p:nvSpPr>
          <p:spPr bwMode="auto">
            <a:xfrm rot="13853008">
              <a:off x="5126038" y="2989263"/>
              <a:ext cx="7937" cy="19050"/>
            </a:xfrm>
            <a:custGeom>
              <a:avLst/>
              <a:gdLst/>
              <a:ahLst/>
              <a:cxnLst>
                <a:cxn ang="0">
                  <a:pos x="18" y="5"/>
                </a:cxn>
                <a:cxn ang="0">
                  <a:pos x="6" y="0"/>
                </a:cxn>
                <a:cxn ang="0">
                  <a:pos x="0" y="37"/>
                </a:cxn>
                <a:cxn ang="0">
                  <a:pos x="11" y="39"/>
                </a:cxn>
              </a:cxnLst>
              <a:rect l="0" t="0" r="r" b="b"/>
              <a:pathLst>
                <a:path w="18" h="39">
                  <a:moveTo>
                    <a:pt x="18" y="5"/>
                  </a:moveTo>
                  <a:lnTo>
                    <a:pt x="6" y="0"/>
                  </a:lnTo>
                  <a:lnTo>
                    <a:pt x="0" y="37"/>
                  </a:lnTo>
                  <a:lnTo>
                    <a:pt x="11" y="3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48" name="Text Box 23"/>
            <p:cNvSpPr txBox="1">
              <a:spLocks noChangeAspect="1" noChangeArrowheads="1"/>
            </p:cNvSpPr>
            <p:nvPr/>
          </p:nvSpPr>
          <p:spPr bwMode="auto">
            <a:xfrm>
              <a:off x="3348299" y="2857500"/>
              <a:ext cx="2362200" cy="14056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  <a:scene3d>
              <a:camera prst="orthographicFront"/>
              <a:lightRig rig="soft" dir="t"/>
            </a:scene3d>
            <a:sp3d extrusionH="25400">
              <a:bevelT/>
              <a:extrusionClr>
                <a:schemeClr val="accent3"/>
              </a:extrusionClr>
            </a:sp3d>
          </p:spPr>
          <p:txBody>
            <a:bodyPr lIns="96661" tIns="48331" rIns="96661" bIns="48331">
              <a:spAutoFit/>
              <a:sp3d extrusionH="127000" contourW="16510" prstMaterial="softEdge">
                <a:bevelT w="120650" h="120650"/>
                <a:bevelB w="120650" h="120650"/>
                <a:extrusionClr>
                  <a:schemeClr val="bg2"/>
                </a:extrusionClr>
                <a:contourClr>
                  <a:schemeClr val="bg1"/>
                </a:contourClr>
              </a:sp3d>
            </a:bodyPr>
            <a:lstStyle/>
            <a:p>
              <a:pPr defTabSz="966788">
                <a:spcBef>
                  <a:spcPct val="50000"/>
                </a:spcBef>
              </a:pPr>
              <a:r>
                <a:rPr lang="en-US" sz="8500" b="1" i="1" dirty="0">
                  <a:solidFill>
                    <a:srgbClr val="000064"/>
                  </a:solidFill>
                  <a:effectLst>
                    <a:outerShdw blurRad="50800" dist="38100" dir="2700000" algn="tl" rotWithShape="0">
                      <a:schemeClr val="bg2">
                        <a:lumMod val="50000"/>
                        <a:alpha val="40000"/>
                      </a:schemeClr>
                    </a:outerShdw>
                  </a:effectLst>
                  <a:latin typeface="Impact" pitchFamily="34" charset="0"/>
                </a:rPr>
                <a:t>PSM</a:t>
              </a:r>
              <a:endParaRPr lang="en-US" sz="2500" i="1" dirty="0">
                <a:solidFill>
                  <a:srgbClr val="000064"/>
                </a:solidFill>
                <a:effectLst>
                  <a:outerShdw blurRad="50800" dist="38100" dir="2700000" algn="tl" rotWithShape="0">
                    <a:schemeClr val="bg2">
                      <a:lumMod val="50000"/>
                      <a:alpha val="40000"/>
                    </a:schemeClr>
                  </a:outerShdw>
                </a:effectLst>
                <a:latin typeface="Impact" pitchFamily="34" charset="0"/>
              </a:endParaRPr>
            </a:p>
          </p:txBody>
        </p:sp>
      </p:grpSp>
      <p:sp>
        <p:nvSpPr>
          <p:cNvPr id="249" name="Rectangle 248"/>
          <p:cNvSpPr/>
          <p:nvPr/>
        </p:nvSpPr>
        <p:spPr>
          <a:xfrm>
            <a:off x="436729" y="657063"/>
            <a:ext cx="8215952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1" dirty="0">
                <a:solidFill>
                  <a:prstClr val="black"/>
                </a:solidFill>
                <a:latin typeface="Franklin Gothic Medium" pitchFamily="34" charset="0"/>
                <a:ea typeface="+mj-ea"/>
                <a:cs typeface="Tahoma" pitchFamily="34" charset="0"/>
              </a:rPr>
              <a:t>Practical Software and Systems Measurement</a:t>
            </a:r>
            <a:br>
              <a:rPr lang="en-US" sz="4000" b="1" i="1" dirty="0">
                <a:solidFill>
                  <a:prstClr val="black"/>
                </a:solidFill>
                <a:latin typeface="Franklin Gothic Medium" pitchFamily="34" charset="0"/>
                <a:ea typeface="+mj-ea"/>
                <a:cs typeface="Tahoma" pitchFamily="34" charset="0"/>
              </a:rPr>
            </a:br>
            <a:r>
              <a:rPr lang="en-US" sz="1400" b="1" i="1" dirty="0">
                <a:solidFill>
                  <a:prstClr val="black"/>
                </a:solidFill>
                <a:latin typeface="Franklin Gothic Medium" pitchFamily="34" charset="0"/>
                <a:ea typeface="+mj-ea"/>
                <a:cs typeface="Tahoma" pitchFamily="34" charset="0"/>
              </a:rPr>
              <a:t/>
            </a:r>
            <a:br>
              <a:rPr lang="en-US" sz="1400" b="1" i="1" dirty="0">
                <a:solidFill>
                  <a:prstClr val="black"/>
                </a:solidFill>
                <a:latin typeface="Franklin Gothic Medium" pitchFamily="34" charset="0"/>
                <a:ea typeface="+mj-ea"/>
                <a:cs typeface="Tahoma" pitchFamily="34" charset="0"/>
              </a:rPr>
            </a:br>
            <a:r>
              <a:rPr lang="en-US" sz="2800" b="1" i="1" dirty="0">
                <a:solidFill>
                  <a:prstClr val="black"/>
                </a:solidFill>
                <a:latin typeface="Franklin Gothic Medium" pitchFamily="34" charset="0"/>
                <a:ea typeface="+mj-ea"/>
                <a:cs typeface="Tahoma" pitchFamily="34" charset="0"/>
              </a:rPr>
              <a:t>Objective Information for Decision Makers</a:t>
            </a:r>
            <a:endParaRPr lang="en-US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Objectives of the Workshop</a:t>
            </a:r>
          </a:p>
        </p:txBody>
      </p:sp>
      <p:sp>
        <p:nvSpPr>
          <p:cNvPr id="5123" name="Rectangle 102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Layout the basic characterization of </a:t>
            </a:r>
            <a:r>
              <a:rPr lang="en-US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SoS</a:t>
            </a:r>
            <a:r>
              <a:rPr 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the </a:t>
            </a:r>
            <a:r>
              <a:rPr lang="en-US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SoS</a:t>
            </a:r>
            <a:r>
              <a:rPr 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engineering workflow and the implications for measurement, with </a:t>
            </a:r>
            <a:r>
              <a:rPr lang="en-US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an example</a:t>
            </a:r>
            <a:endParaRPr lang="en-US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en-US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Review the </a:t>
            </a:r>
            <a:r>
              <a:rPr 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PSM measurement approach </a:t>
            </a:r>
            <a:r>
              <a:rPr lang="en-US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to assess how </a:t>
            </a:r>
            <a:r>
              <a:rPr 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it applies or can be adapted to </a:t>
            </a:r>
            <a:r>
              <a:rPr lang="en-US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SoS</a:t>
            </a:r>
            <a:r>
              <a:rPr 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including challenges and </a:t>
            </a:r>
            <a:r>
              <a:rPr lang="en-US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opportunities</a:t>
            </a:r>
            <a:endParaRPr lang="en-US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endParaRPr lang="en-US" dirty="0" smtClean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242" y="609600"/>
            <a:ext cx="7772400" cy="1143000"/>
          </a:xfrm>
        </p:spPr>
        <p:txBody>
          <a:bodyPr/>
          <a:lstStyle/>
          <a:p>
            <a:r>
              <a:rPr lang="en-US" dirty="0" smtClean="0"/>
              <a:t>Participants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678350"/>
              </p:ext>
            </p:extLst>
          </p:nvPr>
        </p:nvGraphicFramePr>
        <p:xfrm>
          <a:off x="1776247" y="2007473"/>
          <a:ext cx="6106512" cy="3657600"/>
        </p:xfrm>
        <a:graphic>
          <a:graphicData uri="http://schemas.openxmlformats.org/drawingml/2006/table">
            <a:tbl>
              <a:tblPr firstRow="1" firstCol="1" bandRow="1"/>
              <a:tblGrid>
                <a:gridCol w="3052766"/>
                <a:gridCol w="3053746"/>
              </a:tblGrid>
              <a:tr h="2757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Mike </a:t>
                      </a:r>
                      <a:r>
                        <a:rPr lang="en-US" sz="2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Yokell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Lockheed Martin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7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Kirk Michelson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Tackle Solution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7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Mark Jones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CAST / CISQ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7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J. Patrick Van Metre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MITRE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7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Mimi Hailegiorghis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MITRE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7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Judith Dahmann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MITRE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7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Lisa Oakley Boglewic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MITRE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7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William H. Golaz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Lockheed Martin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7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Cheryl L  Jones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USARMY ARDEC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7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Garry </a:t>
                      </a:r>
                      <a:r>
                        <a:rPr lang="en-US" sz="2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Roedler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Lockheed Martin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8424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>
          <a:xfrm>
            <a:off x="334743" y="467557"/>
            <a:ext cx="7772400" cy="1143000"/>
          </a:xfrm>
        </p:spPr>
        <p:txBody>
          <a:bodyPr/>
          <a:lstStyle/>
          <a:p>
            <a:r>
              <a:rPr lang="en-US" dirty="0" smtClean="0"/>
              <a:t>Workshop Format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t="12609"/>
          <a:stretch/>
        </p:blipFill>
        <p:spPr>
          <a:xfrm>
            <a:off x="127000" y="2206859"/>
            <a:ext cx="2756441" cy="1941445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1242" y="2155661"/>
            <a:ext cx="2769320" cy="2043839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0993" y="2404120"/>
            <a:ext cx="3116799" cy="174418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5940993" y="2155661"/>
            <a:ext cx="3203007" cy="2043839"/>
          </a:xfrm>
          <a:prstGeom prst="rect">
            <a:avLst/>
          </a:prstGeom>
          <a:noFill/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171092" y="4351189"/>
            <a:ext cx="7886700" cy="2079928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1800" dirty="0" smtClean="0"/>
              <a:t>Each participant to provide ideas on post-its</a:t>
            </a:r>
          </a:p>
          <a:p>
            <a:pPr lvl="1">
              <a:spcBef>
                <a:spcPts val="300"/>
              </a:spcBef>
            </a:pPr>
            <a:r>
              <a:rPr lang="en-US" sz="1800" b="1" dirty="0" smtClean="0">
                <a:solidFill>
                  <a:srgbClr val="FF0000"/>
                </a:solidFill>
              </a:rPr>
              <a:t>Questions  </a:t>
            </a:r>
            <a:r>
              <a:rPr lang="en-US" sz="1800" dirty="0" smtClean="0"/>
              <a:t>(Information Needs)</a:t>
            </a:r>
            <a:endParaRPr lang="en-US" sz="1800" dirty="0" smtClean="0"/>
          </a:p>
          <a:p>
            <a:pPr lvl="1">
              <a:spcBef>
                <a:spcPts val="300"/>
              </a:spcBef>
            </a:pPr>
            <a:r>
              <a:rPr lang="en-US" sz="1800" dirty="0"/>
              <a:t>What are some </a:t>
            </a:r>
            <a:r>
              <a:rPr lang="en-US" sz="1800" dirty="0" smtClean="0"/>
              <a:t>Conceptual </a:t>
            </a:r>
            <a:r>
              <a:rPr lang="en-US" sz="1800" b="1" dirty="0">
                <a:solidFill>
                  <a:srgbClr val="FF0000"/>
                </a:solidFill>
              </a:rPr>
              <a:t>Measures</a:t>
            </a:r>
            <a:r>
              <a:rPr lang="en-US" sz="1800" dirty="0"/>
              <a:t> for the indicators?</a:t>
            </a:r>
          </a:p>
          <a:p>
            <a:pPr lvl="1">
              <a:spcBef>
                <a:spcPts val="300"/>
              </a:spcBef>
            </a:pPr>
            <a:r>
              <a:rPr lang="en-US" sz="1800" dirty="0" smtClean="0"/>
              <a:t>What </a:t>
            </a:r>
            <a:r>
              <a:rPr lang="en-US" sz="1800" dirty="0" smtClean="0"/>
              <a:t>are Prospective </a:t>
            </a:r>
            <a:r>
              <a:rPr lang="en-US" sz="1800" b="1" dirty="0" smtClean="0">
                <a:solidFill>
                  <a:srgbClr val="FF0000"/>
                </a:solidFill>
              </a:rPr>
              <a:t>Indicators</a:t>
            </a:r>
            <a:r>
              <a:rPr lang="en-US" sz="1800" dirty="0" smtClean="0"/>
              <a:t> for that questions?</a:t>
            </a:r>
          </a:p>
          <a:p>
            <a:pPr lvl="1">
              <a:spcBef>
                <a:spcPts val="300"/>
              </a:spcBef>
            </a:pPr>
            <a:r>
              <a:rPr lang="en-US" sz="1800" dirty="0" smtClean="0"/>
              <a:t>Note </a:t>
            </a:r>
            <a:r>
              <a:rPr lang="en-US" sz="1800" dirty="0" smtClean="0"/>
              <a:t>if this is applies to </a:t>
            </a:r>
            <a:r>
              <a:rPr lang="en-US" sz="1800" b="1" dirty="0" smtClean="0">
                <a:solidFill>
                  <a:srgbClr val="FF0000"/>
                </a:solidFill>
              </a:rPr>
              <a:t>SoS</a:t>
            </a:r>
            <a:r>
              <a:rPr lang="en-US" sz="1800" dirty="0" smtClean="0"/>
              <a:t> or to the </a:t>
            </a:r>
            <a:r>
              <a:rPr lang="en-US" sz="1800" b="1" dirty="0" smtClean="0">
                <a:solidFill>
                  <a:srgbClr val="FF0000"/>
                </a:solidFill>
              </a:rPr>
              <a:t>Systems</a:t>
            </a:r>
            <a:r>
              <a:rPr lang="en-US" sz="1800" dirty="0" smtClean="0"/>
              <a:t>?</a:t>
            </a:r>
          </a:p>
          <a:p>
            <a:pPr lvl="1">
              <a:spcBef>
                <a:spcPts val="300"/>
              </a:spcBef>
            </a:pPr>
            <a:r>
              <a:rPr lang="en-US" sz="1800" b="1" dirty="0" smtClean="0">
                <a:solidFill>
                  <a:srgbClr val="FF0000"/>
                </a:solidFill>
              </a:rPr>
              <a:t>Challenges/Risks</a:t>
            </a:r>
            <a:r>
              <a:rPr lang="en-US" sz="1800" dirty="0" smtClean="0"/>
              <a:t> for SoS</a:t>
            </a:r>
          </a:p>
          <a:p>
            <a:pPr lvl="1">
              <a:spcBef>
                <a:spcPts val="300"/>
              </a:spcBef>
            </a:pPr>
            <a:endParaRPr lang="en-US" sz="1800" dirty="0"/>
          </a:p>
        </p:txBody>
      </p:sp>
      <p:sp>
        <p:nvSpPr>
          <p:cNvPr id="9" name="TextBox 8"/>
          <p:cNvSpPr txBox="1"/>
          <p:nvPr/>
        </p:nvSpPr>
        <p:spPr>
          <a:xfrm>
            <a:off x="525263" y="1775971"/>
            <a:ext cx="18453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SoS</a:t>
            </a:r>
            <a:r>
              <a:rPr lang="en-US" sz="22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Analysis</a:t>
            </a:r>
            <a:endParaRPr lang="en-US" sz="22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12610" y="1775972"/>
            <a:ext cx="169148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Architecture</a:t>
            </a:r>
            <a:endParaRPr lang="en-US" sz="22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69125" y="1781597"/>
            <a:ext cx="214674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Plan/Implement</a:t>
            </a:r>
            <a:endParaRPr lang="en-US" sz="22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3793" y="147683"/>
            <a:ext cx="2902699" cy="146973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1" name="TextBox 20"/>
          <p:cNvSpPr txBox="1"/>
          <p:nvPr/>
        </p:nvSpPr>
        <p:spPr>
          <a:xfrm>
            <a:off x="5940993" y="1000646"/>
            <a:ext cx="1341566" cy="609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Steps    </a:t>
            </a:r>
          </a:p>
          <a:p>
            <a:pPr>
              <a:lnSpc>
                <a:spcPct val="80000"/>
              </a:lnSpc>
            </a:pPr>
            <a:r>
              <a:rPr lang="en-US" sz="14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in SoS Lifecycle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947"/>
          <a:stretch/>
        </p:blipFill>
        <p:spPr bwMode="auto">
          <a:xfrm>
            <a:off x="780293" y="2370097"/>
            <a:ext cx="3314700" cy="1889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2151245" y="3516898"/>
            <a:ext cx="1392686" cy="758471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1" name="Rectangle 10"/>
          <p:cNvSpPr/>
          <p:nvPr/>
        </p:nvSpPr>
        <p:spPr>
          <a:xfrm>
            <a:off x="1653798" y="3131481"/>
            <a:ext cx="440944" cy="385416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2" name="Rectangle 11"/>
          <p:cNvSpPr/>
          <p:nvPr/>
        </p:nvSpPr>
        <p:spPr>
          <a:xfrm>
            <a:off x="1342267" y="2665376"/>
            <a:ext cx="866775" cy="366365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sp>
        <p:nvSpPr>
          <p:cNvPr id="15" name="Rectangle 14"/>
          <p:cNvSpPr/>
          <p:nvPr/>
        </p:nvSpPr>
        <p:spPr>
          <a:xfrm>
            <a:off x="1342267" y="2665376"/>
            <a:ext cx="866775" cy="35994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5945" y="1732985"/>
            <a:ext cx="3242754" cy="2450619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878788" y="3420284"/>
            <a:ext cx="117396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8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Steps    </a:t>
            </a:r>
          </a:p>
          <a:p>
            <a:pPr>
              <a:lnSpc>
                <a:spcPct val="80000"/>
              </a:lnSpc>
            </a:pPr>
            <a:r>
              <a:rPr lang="en-US" sz="18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in SoS Lifecycle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16714" y="2825300"/>
            <a:ext cx="1518740" cy="9787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57175" indent="-257175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18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Questions</a:t>
            </a:r>
          </a:p>
          <a:p>
            <a:pPr marL="257175" indent="-257175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18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Measures</a:t>
            </a:r>
          </a:p>
          <a:p>
            <a:pPr marL="257175" indent="-257175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18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Indicators</a:t>
            </a:r>
          </a:p>
          <a:p>
            <a:pPr marL="257175" indent="-257175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sz="18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3683" y="4863252"/>
            <a:ext cx="8177048" cy="46166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First Step to Develop ICM for </a:t>
            </a:r>
            <a:r>
              <a:rPr lang="en-US" b="1" dirty="0" err="1" smtClean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SoS</a:t>
            </a:r>
            <a:r>
              <a:rPr lang="en-US" b="1" dirty="0" smtClean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and </a:t>
            </a:r>
            <a:r>
              <a:rPr lang="en-US" b="1" dirty="0" err="1" smtClean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SoS</a:t>
            </a:r>
            <a:r>
              <a:rPr lang="en-US" b="1" dirty="0" smtClean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White Paper</a:t>
            </a:r>
            <a:endParaRPr lang="en-US" b="1" dirty="0">
              <a:solidFill>
                <a:schemeClr val="bg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780293" y="781985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000066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000066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000066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000066"/>
                </a:solidFill>
                <a:latin typeface="Arial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000066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000066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000066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000066"/>
                </a:solidFill>
                <a:latin typeface="Arial" charset="0"/>
              </a:defRPr>
            </a:lvl9pPr>
          </a:lstStyle>
          <a:p>
            <a:r>
              <a:rPr lang="en-US" kern="0" dirty="0" smtClean="0"/>
              <a:t>Intended Output</a:t>
            </a:r>
            <a:endParaRPr lang="en-US" kern="0" dirty="0" smtClean="0"/>
          </a:p>
        </p:txBody>
      </p:sp>
      <p:grpSp>
        <p:nvGrpSpPr>
          <p:cNvPr id="4" name="Group 3"/>
          <p:cNvGrpSpPr/>
          <p:nvPr/>
        </p:nvGrpSpPr>
        <p:grpSpPr>
          <a:xfrm>
            <a:off x="4374220" y="2777079"/>
            <a:ext cx="903875" cy="966952"/>
            <a:chOff x="3839575" y="3121572"/>
            <a:chExt cx="903875" cy="966952"/>
          </a:xfrm>
        </p:grpSpPr>
        <p:sp>
          <p:nvSpPr>
            <p:cNvPr id="3" name="Right Arrow 2"/>
            <p:cNvSpPr/>
            <p:nvPr/>
          </p:nvSpPr>
          <p:spPr bwMode="auto">
            <a:xfrm>
              <a:off x="4151586" y="3121572"/>
              <a:ext cx="591864" cy="966952"/>
            </a:xfrm>
            <a:prstGeom prst="rightArrow">
              <a:avLst/>
            </a:prstGeom>
            <a:solidFill>
              <a:srgbClr val="002060"/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9" name="Right Arrow 18"/>
            <p:cNvSpPr/>
            <p:nvPr/>
          </p:nvSpPr>
          <p:spPr bwMode="auto">
            <a:xfrm flipH="1">
              <a:off x="3839575" y="3121572"/>
              <a:ext cx="591864" cy="966952"/>
            </a:xfrm>
            <a:prstGeom prst="rightArrow">
              <a:avLst/>
            </a:prstGeom>
            <a:solidFill>
              <a:srgbClr val="002060"/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5" name="Rectangle 4"/>
          <p:cNvSpPr/>
          <p:nvPr/>
        </p:nvSpPr>
        <p:spPr bwMode="auto">
          <a:xfrm>
            <a:off x="5465945" y="2144110"/>
            <a:ext cx="3242754" cy="2033304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42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orkshop Guidan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Workshop Guidan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Workshop Guidan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rkshop Guidan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orkshop Guidan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rkshop Guidan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rkshop Guidan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rkshop Guidan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rkshop Guidan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247</TotalTime>
  <Pages>27</Pages>
  <Words>192</Words>
  <Application>Microsoft Office PowerPoint</Application>
  <PresentationFormat>On-screen Show (4:3)</PresentationFormat>
  <Paragraphs>54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 Unicode MS</vt:lpstr>
      <vt:lpstr>Arial</vt:lpstr>
      <vt:lpstr>Calibri</vt:lpstr>
      <vt:lpstr>Franklin Gothic Medium</vt:lpstr>
      <vt:lpstr>Impact</vt:lpstr>
      <vt:lpstr>Tahoma</vt:lpstr>
      <vt:lpstr>Times New Roman</vt:lpstr>
      <vt:lpstr>Workshop Guidance</vt:lpstr>
      <vt:lpstr>PowerPoint Presentation</vt:lpstr>
      <vt:lpstr>Objectives of the Workshop</vt:lpstr>
      <vt:lpstr>Participants</vt:lpstr>
      <vt:lpstr>Workshop Format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John McGarry</dc:creator>
  <cp:lastModifiedBy>Dahmann, Judith S.</cp:lastModifiedBy>
  <cp:revision>33</cp:revision>
  <cp:lastPrinted>1996-05-13T11:32:38Z</cp:lastPrinted>
  <dcterms:created xsi:type="dcterms:W3CDTF">1996-04-18T16:41:32Z</dcterms:created>
  <dcterms:modified xsi:type="dcterms:W3CDTF">2016-02-25T20:09:15Z</dcterms:modified>
</cp:coreProperties>
</file>